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26"/>
  </p:notesMasterIdLst>
  <p:sldIdLst>
    <p:sldId id="268" r:id="rId2"/>
    <p:sldId id="273" r:id="rId3"/>
    <p:sldId id="256" r:id="rId4"/>
    <p:sldId id="257" r:id="rId5"/>
    <p:sldId id="283" r:id="rId6"/>
    <p:sldId id="271" r:id="rId7"/>
    <p:sldId id="258" r:id="rId8"/>
    <p:sldId id="269" r:id="rId9"/>
    <p:sldId id="259" r:id="rId10"/>
    <p:sldId id="272" r:id="rId11"/>
    <p:sldId id="260" r:id="rId12"/>
    <p:sldId id="261" r:id="rId13"/>
    <p:sldId id="276" r:id="rId14"/>
    <p:sldId id="262" r:id="rId15"/>
    <p:sldId id="264" r:id="rId16"/>
    <p:sldId id="277" r:id="rId17"/>
    <p:sldId id="266" r:id="rId18"/>
    <p:sldId id="265" r:id="rId19"/>
    <p:sldId id="278" r:id="rId20"/>
    <p:sldId id="282" r:id="rId21"/>
    <p:sldId id="279" r:id="rId22"/>
    <p:sldId id="267" r:id="rId23"/>
    <p:sldId id="280"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28" autoAdjust="0"/>
    <p:restoredTop sz="98065" autoAdjust="0"/>
  </p:normalViewPr>
  <p:slideViewPr>
    <p:cSldViewPr snapToGrid="0">
      <p:cViewPr>
        <p:scale>
          <a:sx n="90" d="100"/>
          <a:sy n="90" d="100"/>
        </p:scale>
        <p:origin x="-1284" y="-6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811"/>
    </p:cViewPr>
  </p:sorterViewPr>
  <p:notesViewPr>
    <p:cSldViewPr snapToGrid="0">
      <p:cViewPr varScale="1">
        <p:scale>
          <a:sx n="67" d="100"/>
          <a:sy n="67" d="100"/>
        </p:scale>
        <p:origin x="-3120"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B1A456-FDD1-49FD-8041-2A7B707B27B9}" type="doc">
      <dgm:prSet loTypeId="urn:microsoft.com/office/officeart/2008/layout/LinedList" loCatId="list" qsTypeId="urn:microsoft.com/office/officeart/2005/8/quickstyle/simple1" qsCatId="simple" csTypeId="urn:microsoft.com/office/officeart/2005/8/colors/accent1_1" csCatId="accent1" phldr="1"/>
      <dgm:spPr/>
      <dgm:t>
        <a:bodyPr/>
        <a:lstStyle/>
        <a:p>
          <a:endParaRPr lang="en-US"/>
        </a:p>
      </dgm:t>
    </dgm:pt>
    <dgm:pt modelId="{E70C1905-306D-422C-AD36-32B610BDAB77}">
      <dgm:prSet phldrT="[Text]"/>
      <dgm:spPr/>
      <dgm:t>
        <a:bodyPr anchor="ctr"/>
        <a:lstStyle/>
        <a:p>
          <a:r>
            <a:rPr lang="en-US" dirty="0" smtClean="0"/>
            <a:t>WIOA</a:t>
          </a:r>
          <a:endParaRPr lang="en-US" dirty="0"/>
        </a:p>
      </dgm:t>
    </dgm:pt>
    <dgm:pt modelId="{412DD00D-A1AC-4A52-9967-CC354FF4E06A}" type="parTrans" cxnId="{A7ABD0C2-45C0-4D92-A8B9-7F02D01791EA}">
      <dgm:prSet/>
      <dgm:spPr/>
      <dgm:t>
        <a:bodyPr/>
        <a:lstStyle/>
        <a:p>
          <a:endParaRPr lang="en-US"/>
        </a:p>
      </dgm:t>
    </dgm:pt>
    <dgm:pt modelId="{506ADE01-DDDC-43E0-90FC-0036BCCB318F}" type="sibTrans" cxnId="{A7ABD0C2-45C0-4D92-A8B9-7F02D01791EA}">
      <dgm:prSet/>
      <dgm:spPr/>
      <dgm:t>
        <a:bodyPr/>
        <a:lstStyle/>
        <a:p>
          <a:endParaRPr lang="en-US"/>
        </a:p>
      </dgm:t>
    </dgm:pt>
    <dgm:pt modelId="{0B100C71-DA84-45A3-9EB5-E57492C20607}">
      <dgm:prSet phldrT="[Text]"/>
      <dgm:spPr/>
      <dgm:t>
        <a:bodyPr/>
        <a:lstStyle/>
        <a:p>
          <a:r>
            <a:rPr lang="en-US" dirty="0" smtClean="0"/>
            <a:t>Title I</a:t>
          </a:r>
          <a:endParaRPr lang="en-US" dirty="0"/>
        </a:p>
      </dgm:t>
    </dgm:pt>
    <dgm:pt modelId="{8D03471A-D17F-4341-9FD6-8C7304BFF81B}" type="parTrans" cxnId="{9FB95615-0111-4A21-99E3-A489587F3A5A}">
      <dgm:prSet/>
      <dgm:spPr/>
      <dgm:t>
        <a:bodyPr/>
        <a:lstStyle/>
        <a:p>
          <a:endParaRPr lang="en-US"/>
        </a:p>
      </dgm:t>
    </dgm:pt>
    <dgm:pt modelId="{3F7FD466-B771-4883-B5DE-B527056C8A11}" type="sibTrans" cxnId="{9FB95615-0111-4A21-99E3-A489587F3A5A}">
      <dgm:prSet/>
      <dgm:spPr/>
      <dgm:t>
        <a:bodyPr/>
        <a:lstStyle/>
        <a:p>
          <a:endParaRPr lang="en-US"/>
        </a:p>
      </dgm:t>
    </dgm:pt>
    <dgm:pt modelId="{67366F10-7A21-4FBB-AB2D-5FA40ECD53F5}">
      <dgm:prSet phldrT="[Text]"/>
      <dgm:spPr/>
      <dgm:t>
        <a:bodyPr/>
        <a:lstStyle/>
        <a:p>
          <a:r>
            <a:rPr lang="en-US" dirty="0" smtClean="0"/>
            <a:t>Title II</a:t>
          </a:r>
          <a:endParaRPr lang="en-US" dirty="0"/>
        </a:p>
      </dgm:t>
    </dgm:pt>
    <dgm:pt modelId="{9EFB58DF-FA2E-4AFF-8226-C9909BCA2707}" type="parTrans" cxnId="{36C717B3-6650-4A3C-83B5-0ABA624631E4}">
      <dgm:prSet/>
      <dgm:spPr/>
      <dgm:t>
        <a:bodyPr/>
        <a:lstStyle/>
        <a:p>
          <a:endParaRPr lang="en-US"/>
        </a:p>
      </dgm:t>
    </dgm:pt>
    <dgm:pt modelId="{B25BEA80-F5D4-4324-B47E-88B15C5351C0}" type="sibTrans" cxnId="{36C717B3-6650-4A3C-83B5-0ABA624631E4}">
      <dgm:prSet/>
      <dgm:spPr/>
      <dgm:t>
        <a:bodyPr/>
        <a:lstStyle/>
        <a:p>
          <a:endParaRPr lang="en-US"/>
        </a:p>
      </dgm:t>
    </dgm:pt>
    <dgm:pt modelId="{76CB4EBB-7B4C-404E-815A-9173A6ACC20A}">
      <dgm:prSet phldrT="[Text]"/>
      <dgm:spPr/>
      <dgm:t>
        <a:bodyPr/>
        <a:lstStyle/>
        <a:p>
          <a:r>
            <a:rPr lang="en-US" dirty="0" smtClean="0"/>
            <a:t>Title III</a:t>
          </a:r>
          <a:endParaRPr lang="en-US" dirty="0"/>
        </a:p>
      </dgm:t>
    </dgm:pt>
    <dgm:pt modelId="{380E358B-5E0B-4E58-AE6E-530842978619}" type="parTrans" cxnId="{8B2A0E62-A3DA-4389-858D-2243825C2F55}">
      <dgm:prSet/>
      <dgm:spPr/>
      <dgm:t>
        <a:bodyPr/>
        <a:lstStyle/>
        <a:p>
          <a:endParaRPr lang="en-US"/>
        </a:p>
      </dgm:t>
    </dgm:pt>
    <dgm:pt modelId="{BBD74E26-313C-4E7C-B19B-14FDCD0B95B7}" type="sibTrans" cxnId="{8B2A0E62-A3DA-4389-858D-2243825C2F55}">
      <dgm:prSet/>
      <dgm:spPr/>
      <dgm:t>
        <a:bodyPr/>
        <a:lstStyle/>
        <a:p>
          <a:endParaRPr lang="en-US"/>
        </a:p>
      </dgm:t>
    </dgm:pt>
    <dgm:pt modelId="{07605F79-55E6-4B65-9707-F43DBE79FD04}">
      <dgm:prSet phldrT="[Text]"/>
      <dgm:spPr/>
      <dgm:t>
        <a:bodyPr/>
        <a:lstStyle/>
        <a:p>
          <a:r>
            <a:rPr lang="en-US" dirty="0" smtClean="0"/>
            <a:t>Adults, Dislocated Workers, Youth</a:t>
          </a:r>
          <a:endParaRPr lang="en-US" dirty="0"/>
        </a:p>
      </dgm:t>
    </dgm:pt>
    <dgm:pt modelId="{5B11002F-8510-442A-8735-494EA58CB8F1}" type="parTrans" cxnId="{45A9B357-2AD6-42A9-94CE-3E3D0EE30E58}">
      <dgm:prSet/>
      <dgm:spPr/>
      <dgm:t>
        <a:bodyPr/>
        <a:lstStyle/>
        <a:p>
          <a:endParaRPr lang="en-US"/>
        </a:p>
      </dgm:t>
    </dgm:pt>
    <dgm:pt modelId="{795BB95C-3FB0-4F23-B4B0-C68D39F0128B}" type="sibTrans" cxnId="{45A9B357-2AD6-42A9-94CE-3E3D0EE30E58}">
      <dgm:prSet/>
      <dgm:spPr/>
      <dgm:t>
        <a:bodyPr/>
        <a:lstStyle/>
        <a:p>
          <a:endParaRPr lang="en-US"/>
        </a:p>
      </dgm:t>
    </dgm:pt>
    <dgm:pt modelId="{ACC03764-D8DB-4372-AF10-A2CC33EC7F7F}">
      <dgm:prSet phldrT="[Text]"/>
      <dgm:spPr/>
      <dgm:t>
        <a:bodyPr/>
        <a:lstStyle/>
        <a:p>
          <a:r>
            <a:rPr lang="en-US" dirty="0" smtClean="0"/>
            <a:t>Adult Education</a:t>
          </a:r>
          <a:endParaRPr lang="en-US" dirty="0"/>
        </a:p>
      </dgm:t>
    </dgm:pt>
    <dgm:pt modelId="{46BFF997-9091-4F30-A4D7-52AF03727367}" type="parTrans" cxnId="{E05D1247-7111-40C6-B128-893B4D8EFD91}">
      <dgm:prSet/>
      <dgm:spPr/>
      <dgm:t>
        <a:bodyPr/>
        <a:lstStyle/>
        <a:p>
          <a:endParaRPr lang="en-US"/>
        </a:p>
      </dgm:t>
    </dgm:pt>
    <dgm:pt modelId="{B575CF0F-7F02-486C-BAD6-2F93B348AAB5}" type="sibTrans" cxnId="{E05D1247-7111-40C6-B128-893B4D8EFD91}">
      <dgm:prSet/>
      <dgm:spPr/>
      <dgm:t>
        <a:bodyPr/>
        <a:lstStyle/>
        <a:p>
          <a:endParaRPr lang="en-US"/>
        </a:p>
      </dgm:t>
    </dgm:pt>
    <dgm:pt modelId="{0AD5FF50-D46B-4997-9BAF-E01875C2C11D}">
      <dgm:prSet phldrT="[Text]"/>
      <dgm:spPr/>
      <dgm:t>
        <a:bodyPr/>
        <a:lstStyle/>
        <a:p>
          <a:r>
            <a:rPr lang="en-US" dirty="0" smtClean="0"/>
            <a:t>Wagner-Peyser</a:t>
          </a:r>
          <a:endParaRPr lang="en-US" dirty="0"/>
        </a:p>
      </dgm:t>
    </dgm:pt>
    <dgm:pt modelId="{E60D2AD6-80AB-43E7-A519-6947C19C9921}" type="parTrans" cxnId="{CE81BDEB-94F3-4951-8210-063020881ADE}">
      <dgm:prSet/>
      <dgm:spPr/>
      <dgm:t>
        <a:bodyPr/>
        <a:lstStyle/>
        <a:p>
          <a:endParaRPr lang="en-US"/>
        </a:p>
      </dgm:t>
    </dgm:pt>
    <dgm:pt modelId="{70350E5A-4F6E-44E9-BD6B-79EB5641FD32}" type="sibTrans" cxnId="{CE81BDEB-94F3-4951-8210-063020881ADE}">
      <dgm:prSet/>
      <dgm:spPr/>
      <dgm:t>
        <a:bodyPr/>
        <a:lstStyle/>
        <a:p>
          <a:endParaRPr lang="en-US"/>
        </a:p>
      </dgm:t>
    </dgm:pt>
    <dgm:pt modelId="{65CEEB81-C4A0-4D86-AB2D-7FE023AED26B}">
      <dgm:prSet phldrT="[Text]"/>
      <dgm:spPr/>
      <dgm:t>
        <a:bodyPr/>
        <a:lstStyle/>
        <a:p>
          <a:r>
            <a:rPr lang="en-US" dirty="0" smtClean="0"/>
            <a:t>Title IV</a:t>
          </a:r>
          <a:endParaRPr lang="en-US" dirty="0"/>
        </a:p>
      </dgm:t>
    </dgm:pt>
    <dgm:pt modelId="{58E848FC-862D-4531-ABF9-FDECDA2DDEDB}" type="parTrans" cxnId="{85A1157A-0DAD-4B56-B2BC-C22DD988AFED}">
      <dgm:prSet/>
      <dgm:spPr/>
      <dgm:t>
        <a:bodyPr/>
        <a:lstStyle/>
        <a:p>
          <a:endParaRPr lang="en-US"/>
        </a:p>
      </dgm:t>
    </dgm:pt>
    <dgm:pt modelId="{06A058FA-23ED-43D4-8697-F2320C4992A1}" type="sibTrans" cxnId="{85A1157A-0DAD-4B56-B2BC-C22DD988AFED}">
      <dgm:prSet/>
      <dgm:spPr/>
      <dgm:t>
        <a:bodyPr/>
        <a:lstStyle/>
        <a:p>
          <a:endParaRPr lang="en-US"/>
        </a:p>
      </dgm:t>
    </dgm:pt>
    <dgm:pt modelId="{812B07E0-E837-4356-A917-EF95E07DDE40}">
      <dgm:prSet phldrT="[Text]"/>
      <dgm:spPr/>
      <dgm:t>
        <a:bodyPr/>
        <a:lstStyle/>
        <a:p>
          <a:r>
            <a:rPr lang="en-US" dirty="0" smtClean="0"/>
            <a:t>Vocational Rehabilitation</a:t>
          </a:r>
          <a:endParaRPr lang="en-US" dirty="0"/>
        </a:p>
      </dgm:t>
    </dgm:pt>
    <dgm:pt modelId="{8196F3F0-1F7F-4009-9B21-45A156AEBC69}" type="parTrans" cxnId="{1A54E6CF-8DC4-493A-9460-DB764CD58AFF}">
      <dgm:prSet/>
      <dgm:spPr/>
      <dgm:t>
        <a:bodyPr/>
        <a:lstStyle/>
        <a:p>
          <a:endParaRPr lang="en-US"/>
        </a:p>
      </dgm:t>
    </dgm:pt>
    <dgm:pt modelId="{39A532C4-F151-40D9-9D57-33F2E2F8EB23}" type="sibTrans" cxnId="{1A54E6CF-8DC4-493A-9460-DB764CD58AFF}">
      <dgm:prSet/>
      <dgm:spPr/>
      <dgm:t>
        <a:bodyPr/>
        <a:lstStyle/>
        <a:p>
          <a:endParaRPr lang="en-US"/>
        </a:p>
      </dgm:t>
    </dgm:pt>
    <dgm:pt modelId="{7E893B86-A734-4A93-90BB-CE9B10518EB7}" type="pres">
      <dgm:prSet presAssocID="{15B1A456-FDD1-49FD-8041-2A7B707B27B9}" presName="vert0" presStyleCnt="0">
        <dgm:presLayoutVars>
          <dgm:dir/>
          <dgm:animOne val="branch"/>
          <dgm:animLvl val="lvl"/>
        </dgm:presLayoutVars>
      </dgm:prSet>
      <dgm:spPr/>
      <dgm:t>
        <a:bodyPr/>
        <a:lstStyle/>
        <a:p>
          <a:endParaRPr lang="en-US"/>
        </a:p>
      </dgm:t>
    </dgm:pt>
    <dgm:pt modelId="{B6F6BBAE-61BE-4767-8C37-84759983AFD4}" type="pres">
      <dgm:prSet presAssocID="{E70C1905-306D-422C-AD36-32B610BDAB77}" presName="thickLine" presStyleLbl="alignNode1" presStyleIdx="0" presStyleCnt="1"/>
      <dgm:spPr/>
    </dgm:pt>
    <dgm:pt modelId="{8DF8ACED-0103-4FC5-BB7D-9A7B05BDE5FE}" type="pres">
      <dgm:prSet presAssocID="{E70C1905-306D-422C-AD36-32B610BDAB77}" presName="horz1" presStyleCnt="0"/>
      <dgm:spPr/>
    </dgm:pt>
    <dgm:pt modelId="{9BE58810-8B4B-4E9B-A326-56FBC227109B}" type="pres">
      <dgm:prSet presAssocID="{E70C1905-306D-422C-AD36-32B610BDAB77}" presName="tx1" presStyleLbl="revTx" presStyleIdx="0" presStyleCnt="9"/>
      <dgm:spPr/>
      <dgm:t>
        <a:bodyPr/>
        <a:lstStyle/>
        <a:p>
          <a:endParaRPr lang="en-US"/>
        </a:p>
      </dgm:t>
    </dgm:pt>
    <dgm:pt modelId="{9DD59217-0695-4144-A6AA-599B01929E43}" type="pres">
      <dgm:prSet presAssocID="{E70C1905-306D-422C-AD36-32B610BDAB77}" presName="vert1" presStyleCnt="0"/>
      <dgm:spPr/>
    </dgm:pt>
    <dgm:pt modelId="{81B08AB1-C744-4FA4-9841-4FBE1B9558DB}" type="pres">
      <dgm:prSet presAssocID="{0B100C71-DA84-45A3-9EB5-E57492C20607}" presName="vertSpace2a" presStyleCnt="0"/>
      <dgm:spPr/>
    </dgm:pt>
    <dgm:pt modelId="{08F2F52B-27A1-49C0-BD69-516B7AF0F73A}" type="pres">
      <dgm:prSet presAssocID="{0B100C71-DA84-45A3-9EB5-E57492C20607}" presName="horz2" presStyleCnt="0"/>
      <dgm:spPr/>
    </dgm:pt>
    <dgm:pt modelId="{F371683D-1FEF-43AB-BB4A-C1CB3250725E}" type="pres">
      <dgm:prSet presAssocID="{0B100C71-DA84-45A3-9EB5-E57492C20607}" presName="horzSpace2" presStyleCnt="0"/>
      <dgm:spPr/>
    </dgm:pt>
    <dgm:pt modelId="{C76494B6-88B3-49B6-ABC2-340FA04676AD}" type="pres">
      <dgm:prSet presAssocID="{0B100C71-DA84-45A3-9EB5-E57492C20607}" presName="tx2" presStyleLbl="revTx" presStyleIdx="1" presStyleCnt="9"/>
      <dgm:spPr/>
      <dgm:t>
        <a:bodyPr/>
        <a:lstStyle/>
        <a:p>
          <a:endParaRPr lang="en-US"/>
        </a:p>
      </dgm:t>
    </dgm:pt>
    <dgm:pt modelId="{7A42B8A3-B179-4B84-9B5E-8BBD03AC35BA}" type="pres">
      <dgm:prSet presAssocID="{0B100C71-DA84-45A3-9EB5-E57492C20607}" presName="vert2" presStyleCnt="0"/>
      <dgm:spPr/>
    </dgm:pt>
    <dgm:pt modelId="{C6E36556-91F2-41FC-92DE-223333156184}" type="pres">
      <dgm:prSet presAssocID="{07605F79-55E6-4B65-9707-F43DBE79FD04}" presName="horz3" presStyleCnt="0"/>
      <dgm:spPr/>
    </dgm:pt>
    <dgm:pt modelId="{0BEFA451-D0E7-42A1-9F41-35CB980AD581}" type="pres">
      <dgm:prSet presAssocID="{07605F79-55E6-4B65-9707-F43DBE79FD04}" presName="horzSpace3" presStyleCnt="0"/>
      <dgm:spPr/>
    </dgm:pt>
    <dgm:pt modelId="{DE1D4F28-76B6-447C-9B4C-34E465677F36}" type="pres">
      <dgm:prSet presAssocID="{07605F79-55E6-4B65-9707-F43DBE79FD04}" presName="tx3" presStyleLbl="revTx" presStyleIdx="2" presStyleCnt="9"/>
      <dgm:spPr/>
      <dgm:t>
        <a:bodyPr/>
        <a:lstStyle/>
        <a:p>
          <a:endParaRPr lang="en-US"/>
        </a:p>
      </dgm:t>
    </dgm:pt>
    <dgm:pt modelId="{2C1575A6-BC9D-44C8-9202-A6811744C98B}" type="pres">
      <dgm:prSet presAssocID="{07605F79-55E6-4B65-9707-F43DBE79FD04}" presName="vert3" presStyleCnt="0"/>
      <dgm:spPr/>
    </dgm:pt>
    <dgm:pt modelId="{5089AB77-92A4-4ECB-8BA6-82B87676DF6C}" type="pres">
      <dgm:prSet presAssocID="{0B100C71-DA84-45A3-9EB5-E57492C20607}" presName="thinLine2b" presStyleLbl="callout" presStyleIdx="0" presStyleCnt="4"/>
      <dgm:spPr/>
    </dgm:pt>
    <dgm:pt modelId="{3F934748-7EB7-4AC7-BA6E-83346008ECD1}" type="pres">
      <dgm:prSet presAssocID="{0B100C71-DA84-45A3-9EB5-E57492C20607}" presName="vertSpace2b" presStyleCnt="0"/>
      <dgm:spPr/>
    </dgm:pt>
    <dgm:pt modelId="{386A68E3-CBDC-4EB0-9C9A-4A9877BF8886}" type="pres">
      <dgm:prSet presAssocID="{67366F10-7A21-4FBB-AB2D-5FA40ECD53F5}" presName="horz2" presStyleCnt="0"/>
      <dgm:spPr/>
    </dgm:pt>
    <dgm:pt modelId="{7B9BE004-5146-4C5F-9E7F-0C22DD841D56}" type="pres">
      <dgm:prSet presAssocID="{67366F10-7A21-4FBB-AB2D-5FA40ECD53F5}" presName="horzSpace2" presStyleCnt="0"/>
      <dgm:spPr/>
    </dgm:pt>
    <dgm:pt modelId="{07270617-ACE8-49E0-B785-DBDEE2E02C1F}" type="pres">
      <dgm:prSet presAssocID="{67366F10-7A21-4FBB-AB2D-5FA40ECD53F5}" presName="tx2" presStyleLbl="revTx" presStyleIdx="3" presStyleCnt="9"/>
      <dgm:spPr/>
      <dgm:t>
        <a:bodyPr/>
        <a:lstStyle/>
        <a:p>
          <a:endParaRPr lang="en-US"/>
        </a:p>
      </dgm:t>
    </dgm:pt>
    <dgm:pt modelId="{4EFAB697-DBAB-4D3D-B44F-71AD4DF26148}" type="pres">
      <dgm:prSet presAssocID="{67366F10-7A21-4FBB-AB2D-5FA40ECD53F5}" presName="vert2" presStyleCnt="0"/>
      <dgm:spPr/>
    </dgm:pt>
    <dgm:pt modelId="{14BCDAC1-D28F-48B2-BA79-2F326ADF4AC6}" type="pres">
      <dgm:prSet presAssocID="{ACC03764-D8DB-4372-AF10-A2CC33EC7F7F}" presName="horz3" presStyleCnt="0"/>
      <dgm:spPr/>
    </dgm:pt>
    <dgm:pt modelId="{AC6C6B23-7CF4-43EA-AAA9-757AC1755EC7}" type="pres">
      <dgm:prSet presAssocID="{ACC03764-D8DB-4372-AF10-A2CC33EC7F7F}" presName="horzSpace3" presStyleCnt="0"/>
      <dgm:spPr/>
    </dgm:pt>
    <dgm:pt modelId="{90A360F0-AA40-4CA4-9BAA-7C1EBBCDA1C5}" type="pres">
      <dgm:prSet presAssocID="{ACC03764-D8DB-4372-AF10-A2CC33EC7F7F}" presName="tx3" presStyleLbl="revTx" presStyleIdx="4" presStyleCnt="9"/>
      <dgm:spPr/>
      <dgm:t>
        <a:bodyPr/>
        <a:lstStyle/>
        <a:p>
          <a:endParaRPr lang="en-US"/>
        </a:p>
      </dgm:t>
    </dgm:pt>
    <dgm:pt modelId="{44A127CE-4220-4FF5-8089-75A1AE756507}" type="pres">
      <dgm:prSet presAssocID="{ACC03764-D8DB-4372-AF10-A2CC33EC7F7F}" presName="vert3" presStyleCnt="0"/>
      <dgm:spPr/>
    </dgm:pt>
    <dgm:pt modelId="{3812574D-89BF-4E19-9813-C3509F69439E}" type="pres">
      <dgm:prSet presAssocID="{67366F10-7A21-4FBB-AB2D-5FA40ECD53F5}" presName="thinLine2b" presStyleLbl="callout" presStyleIdx="1" presStyleCnt="4"/>
      <dgm:spPr/>
    </dgm:pt>
    <dgm:pt modelId="{60F0F656-61CD-4DA8-BAA4-6962BC676EAF}" type="pres">
      <dgm:prSet presAssocID="{67366F10-7A21-4FBB-AB2D-5FA40ECD53F5}" presName="vertSpace2b" presStyleCnt="0"/>
      <dgm:spPr/>
    </dgm:pt>
    <dgm:pt modelId="{4221EF9F-AC5F-403E-8BBA-C305D4F4DE69}" type="pres">
      <dgm:prSet presAssocID="{76CB4EBB-7B4C-404E-815A-9173A6ACC20A}" presName="horz2" presStyleCnt="0"/>
      <dgm:spPr/>
    </dgm:pt>
    <dgm:pt modelId="{67356C4A-5D00-486E-95DD-025BA38AB6D1}" type="pres">
      <dgm:prSet presAssocID="{76CB4EBB-7B4C-404E-815A-9173A6ACC20A}" presName="horzSpace2" presStyleCnt="0"/>
      <dgm:spPr/>
    </dgm:pt>
    <dgm:pt modelId="{CEFD0752-739D-4B49-B45D-A09D2F5A939C}" type="pres">
      <dgm:prSet presAssocID="{76CB4EBB-7B4C-404E-815A-9173A6ACC20A}" presName="tx2" presStyleLbl="revTx" presStyleIdx="5" presStyleCnt="9"/>
      <dgm:spPr/>
      <dgm:t>
        <a:bodyPr/>
        <a:lstStyle/>
        <a:p>
          <a:endParaRPr lang="en-US"/>
        </a:p>
      </dgm:t>
    </dgm:pt>
    <dgm:pt modelId="{7804AE15-39AE-4F8D-8B11-4D878143F9AF}" type="pres">
      <dgm:prSet presAssocID="{76CB4EBB-7B4C-404E-815A-9173A6ACC20A}" presName="vert2" presStyleCnt="0"/>
      <dgm:spPr/>
    </dgm:pt>
    <dgm:pt modelId="{48EA22A1-F32B-43C8-A72E-9CFCAEDD76ED}" type="pres">
      <dgm:prSet presAssocID="{0AD5FF50-D46B-4997-9BAF-E01875C2C11D}" presName="horz3" presStyleCnt="0"/>
      <dgm:spPr/>
    </dgm:pt>
    <dgm:pt modelId="{1DEE50E0-5C8B-45C5-84F5-F509D88F7DC2}" type="pres">
      <dgm:prSet presAssocID="{0AD5FF50-D46B-4997-9BAF-E01875C2C11D}" presName="horzSpace3" presStyleCnt="0"/>
      <dgm:spPr/>
    </dgm:pt>
    <dgm:pt modelId="{E64E2E5F-D81D-40AF-85D8-4A8A1264FCC3}" type="pres">
      <dgm:prSet presAssocID="{0AD5FF50-D46B-4997-9BAF-E01875C2C11D}" presName="tx3" presStyleLbl="revTx" presStyleIdx="6" presStyleCnt="9"/>
      <dgm:spPr/>
      <dgm:t>
        <a:bodyPr/>
        <a:lstStyle/>
        <a:p>
          <a:endParaRPr lang="en-US"/>
        </a:p>
      </dgm:t>
    </dgm:pt>
    <dgm:pt modelId="{AF7DE7FB-3374-43E7-BE88-A7281E68B360}" type="pres">
      <dgm:prSet presAssocID="{0AD5FF50-D46B-4997-9BAF-E01875C2C11D}" presName="vert3" presStyleCnt="0"/>
      <dgm:spPr/>
    </dgm:pt>
    <dgm:pt modelId="{041E5800-11D6-46DC-92F4-CF527E093632}" type="pres">
      <dgm:prSet presAssocID="{76CB4EBB-7B4C-404E-815A-9173A6ACC20A}" presName="thinLine2b" presStyleLbl="callout" presStyleIdx="2" presStyleCnt="4"/>
      <dgm:spPr/>
    </dgm:pt>
    <dgm:pt modelId="{1F08B6EF-CD3F-490A-9E42-CE0641671DBB}" type="pres">
      <dgm:prSet presAssocID="{76CB4EBB-7B4C-404E-815A-9173A6ACC20A}" presName="vertSpace2b" presStyleCnt="0"/>
      <dgm:spPr/>
    </dgm:pt>
    <dgm:pt modelId="{97AA9884-61ED-4144-BCB5-EBA541978FE1}" type="pres">
      <dgm:prSet presAssocID="{65CEEB81-C4A0-4D86-AB2D-7FE023AED26B}" presName="horz2" presStyleCnt="0"/>
      <dgm:spPr/>
    </dgm:pt>
    <dgm:pt modelId="{C7A09B5B-8198-43EB-B531-F2ADE1922DA5}" type="pres">
      <dgm:prSet presAssocID="{65CEEB81-C4A0-4D86-AB2D-7FE023AED26B}" presName="horzSpace2" presStyleCnt="0"/>
      <dgm:spPr/>
    </dgm:pt>
    <dgm:pt modelId="{D38B2AF3-35AF-490D-B2A9-EEB426158E1D}" type="pres">
      <dgm:prSet presAssocID="{65CEEB81-C4A0-4D86-AB2D-7FE023AED26B}" presName="tx2" presStyleLbl="revTx" presStyleIdx="7" presStyleCnt="9"/>
      <dgm:spPr/>
      <dgm:t>
        <a:bodyPr/>
        <a:lstStyle/>
        <a:p>
          <a:endParaRPr lang="en-US"/>
        </a:p>
      </dgm:t>
    </dgm:pt>
    <dgm:pt modelId="{50E0D5A2-05AA-4471-AC61-E8AA493A65D5}" type="pres">
      <dgm:prSet presAssocID="{65CEEB81-C4A0-4D86-AB2D-7FE023AED26B}" presName="vert2" presStyleCnt="0"/>
      <dgm:spPr/>
    </dgm:pt>
    <dgm:pt modelId="{3E81746F-3987-4237-A359-EDA3DBBC9F4F}" type="pres">
      <dgm:prSet presAssocID="{812B07E0-E837-4356-A917-EF95E07DDE40}" presName="horz3" presStyleCnt="0"/>
      <dgm:spPr/>
    </dgm:pt>
    <dgm:pt modelId="{BA3BC3B9-E6F7-4E3D-9F61-2E4AE894AC77}" type="pres">
      <dgm:prSet presAssocID="{812B07E0-E837-4356-A917-EF95E07DDE40}" presName="horzSpace3" presStyleCnt="0"/>
      <dgm:spPr/>
    </dgm:pt>
    <dgm:pt modelId="{414F0694-5606-4E8C-BDBD-68FC68A33EDE}" type="pres">
      <dgm:prSet presAssocID="{812B07E0-E837-4356-A917-EF95E07DDE40}" presName="tx3" presStyleLbl="revTx" presStyleIdx="8" presStyleCnt="9"/>
      <dgm:spPr/>
      <dgm:t>
        <a:bodyPr/>
        <a:lstStyle/>
        <a:p>
          <a:endParaRPr lang="en-US"/>
        </a:p>
      </dgm:t>
    </dgm:pt>
    <dgm:pt modelId="{F32AC0D9-8EBE-4889-B934-C44A374A5A58}" type="pres">
      <dgm:prSet presAssocID="{812B07E0-E837-4356-A917-EF95E07DDE40}" presName="vert3" presStyleCnt="0"/>
      <dgm:spPr/>
    </dgm:pt>
    <dgm:pt modelId="{A89482AD-B028-4200-A734-FB175A9D874E}" type="pres">
      <dgm:prSet presAssocID="{65CEEB81-C4A0-4D86-AB2D-7FE023AED26B}" presName="thinLine2b" presStyleLbl="callout" presStyleIdx="3" presStyleCnt="4"/>
      <dgm:spPr/>
    </dgm:pt>
    <dgm:pt modelId="{9743E8A8-D699-4652-A242-A36CFD4F8C5A}" type="pres">
      <dgm:prSet presAssocID="{65CEEB81-C4A0-4D86-AB2D-7FE023AED26B}" presName="vertSpace2b" presStyleCnt="0"/>
      <dgm:spPr/>
    </dgm:pt>
  </dgm:ptLst>
  <dgm:cxnLst>
    <dgm:cxn modelId="{1A54E6CF-8DC4-493A-9460-DB764CD58AFF}" srcId="{65CEEB81-C4A0-4D86-AB2D-7FE023AED26B}" destId="{812B07E0-E837-4356-A917-EF95E07DDE40}" srcOrd="0" destOrd="0" parTransId="{8196F3F0-1F7F-4009-9B21-45A156AEBC69}" sibTransId="{39A532C4-F151-40D9-9D57-33F2E2F8EB23}"/>
    <dgm:cxn modelId="{27DD307F-9047-4B91-9EBE-B8FCA0263CCB}" type="presOf" srcId="{67366F10-7A21-4FBB-AB2D-5FA40ECD53F5}" destId="{07270617-ACE8-49E0-B785-DBDEE2E02C1F}" srcOrd="0" destOrd="0" presId="urn:microsoft.com/office/officeart/2008/layout/LinedList"/>
    <dgm:cxn modelId="{9FB95615-0111-4A21-99E3-A489587F3A5A}" srcId="{E70C1905-306D-422C-AD36-32B610BDAB77}" destId="{0B100C71-DA84-45A3-9EB5-E57492C20607}" srcOrd="0" destOrd="0" parTransId="{8D03471A-D17F-4341-9FD6-8C7304BFF81B}" sibTransId="{3F7FD466-B771-4883-B5DE-B527056C8A11}"/>
    <dgm:cxn modelId="{45A9B357-2AD6-42A9-94CE-3E3D0EE30E58}" srcId="{0B100C71-DA84-45A3-9EB5-E57492C20607}" destId="{07605F79-55E6-4B65-9707-F43DBE79FD04}" srcOrd="0" destOrd="0" parTransId="{5B11002F-8510-442A-8735-494EA58CB8F1}" sibTransId="{795BB95C-3FB0-4F23-B4B0-C68D39F0128B}"/>
    <dgm:cxn modelId="{8B2A0E62-A3DA-4389-858D-2243825C2F55}" srcId="{E70C1905-306D-422C-AD36-32B610BDAB77}" destId="{76CB4EBB-7B4C-404E-815A-9173A6ACC20A}" srcOrd="2" destOrd="0" parTransId="{380E358B-5E0B-4E58-AE6E-530842978619}" sibTransId="{BBD74E26-313C-4E7C-B19B-14FDCD0B95B7}"/>
    <dgm:cxn modelId="{9F8ECD11-97DE-48EC-A66A-D2F0F74122D3}" type="presOf" srcId="{812B07E0-E837-4356-A917-EF95E07DDE40}" destId="{414F0694-5606-4E8C-BDBD-68FC68A33EDE}" srcOrd="0" destOrd="0" presId="urn:microsoft.com/office/officeart/2008/layout/LinedList"/>
    <dgm:cxn modelId="{A7ABD0C2-45C0-4D92-A8B9-7F02D01791EA}" srcId="{15B1A456-FDD1-49FD-8041-2A7B707B27B9}" destId="{E70C1905-306D-422C-AD36-32B610BDAB77}" srcOrd="0" destOrd="0" parTransId="{412DD00D-A1AC-4A52-9967-CC354FF4E06A}" sibTransId="{506ADE01-DDDC-43E0-90FC-0036BCCB318F}"/>
    <dgm:cxn modelId="{51ECB102-5D84-4A6F-A74E-9BC3473D4EA0}" type="presOf" srcId="{65CEEB81-C4A0-4D86-AB2D-7FE023AED26B}" destId="{D38B2AF3-35AF-490D-B2A9-EEB426158E1D}" srcOrd="0" destOrd="0" presId="urn:microsoft.com/office/officeart/2008/layout/LinedList"/>
    <dgm:cxn modelId="{CE81BDEB-94F3-4951-8210-063020881ADE}" srcId="{76CB4EBB-7B4C-404E-815A-9173A6ACC20A}" destId="{0AD5FF50-D46B-4997-9BAF-E01875C2C11D}" srcOrd="0" destOrd="0" parTransId="{E60D2AD6-80AB-43E7-A519-6947C19C9921}" sibTransId="{70350E5A-4F6E-44E9-BD6B-79EB5641FD32}"/>
    <dgm:cxn modelId="{3A2D7562-C314-40E2-9094-6AC506465C6F}" type="presOf" srcId="{0B100C71-DA84-45A3-9EB5-E57492C20607}" destId="{C76494B6-88B3-49B6-ABC2-340FA04676AD}" srcOrd="0" destOrd="0" presId="urn:microsoft.com/office/officeart/2008/layout/LinedList"/>
    <dgm:cxn modelId="{112BE00E-CDEC-46C8-BB55-2918C29A9AC8}" type="presOf" srcId="{ACC03764-D8DB-4372-AF10-A2CC33EC7F7F}" destId="{90A360F0-AA40-4CA4-9BAA-7C1EBBCDA1C5}" srcOrd="0" destOrd="0" presId="urn:microsoft.com/office/officeart/2008/layout/LinedList"/>
    <dgm:cxn modelId="{C64A1A44-E9E5-4958-AF85-E29CDE1EB791}" type="presOf" srcId="{15B1A456-FDD1-49FD-8041-2A7B707B27B9}" destId="{7E893B86-A734-4A93-90BB-CE9B10518EB7}" srcOrd="0" destOrd="0" presId="urn:microsoft.com/office/officeart/2008/layout/LinedList"/>
    <dgm:cxn modelId="{D57C3205-002B-4975-9B66-F3398527E04A}" type="presOf" srcId="{E70C1905-306D-422C-AD36-32B610BDAB77}" destId="{9BE58810-8B4B-4E9B-A326-56FBC227109B}" srcOrd="0" destOrd="0" presId="urn:microsoft.com/office/officeart/2008/layout/LinedList"/>
    <dgm:cxn modelId="{39CFF426-22B2-4829-93C8-D018C52E4802}" type="presOf" srcId="{0AD5FF50-D46B-4997-9BAF-E01875C2C11D}" destId="{E64E2E5F-D81D-40AF-85D8-4A8A1264FCC3}" srcOrd="0" destOrd="0" presId="urn:microsoft.com/office/officeart/2008/layout/LinedList"/>
    <dgm:cxn modelId="{E05D1247-7111-40C6-B128-893B4D8EFD91}" srcId="{67366F10-7A21-4FBB-AB2D-5FA40ECD53F5}" destId="{ACC03764-D8DB-4372-AF10-A2CC33EC7F7F}" srcOrd="0" destOrd="0" parTransId="{46BFF997-9091-4F30-A4D7-52AF03727367}" sibTransId="{B575CF0F-7F02-486C-BAD6-2F93B348AAB5}"/>
    <dgm:cxn modelId="{6DFAB6D7-0793-4C71-958F-7F53E796E7C9}" type="presOf" srcId="{76CB4EBB-7B4C-404E-815A-9173A6ACC20A}" destId="{CEFD0752-739D-4B49-B45D-A09D2F5A939C}" srcOrd="0" destOrd="0" presId="urn:microsoft.com/office/officeart/2008/layout/LinedList"/>
    <dgm:cxn modelId="{85A1157A-0DAD-4B56-B2BC-C22DD988AFED}" srcId="{E70C1905-306D-422C-AD36-32B610BDAB77}" destId="{65CEEB81-C4A0-4D86-AB2D-7FE023AED26B}" srcOrd="3" destOrd="0" parTransId="{58E848FC-862D-4531-ABF9-FDECDA2DDEDB}" sibTransId="{06A058FA-23ED-43D4-8697-F2320C4992A1}"/>
    <dgm:cxn modelId="{36C717B3-6650-4A3C-83B5-0ABA624631E4}" srcId="{E70C1905-306D-422C-AD36-32B610BDAB77}" destId="{67366F10-7A21-4FBB-AB2D-5FA40ECD53F5}" srcOrd="1" destOrd="0" parTransId="{9EFB58DF-FA2E-4AFF-8226-C9909BCA2707}" sibTransId="{B25BEA80-F5D4-4324-B47E-88B15C5351C0}"/>
    <dgm:cxn modelId="{F1DCC906-9901-467B-B560-2DADED0D7BD5}" type="presOf" srcId="{07605F79-55E6-4B65-9707-F43DBE79FD04}" destId="{DE1D4F28-76B6-447C-9B4C-34E465677F36}" srcOrd="0" destOrd="0" presId="urn:microsoft.com/office/officeart/2008/layout/LinedList"/>
    <dgm:cxn modelId="{C3D483FD-AFBB-497B-82AE-C3CA5EF27AE9}" type="presParOf" srcId="{7E893B86-A734-4A93-90BB-CE9B10518EB7}" destId="{B6F6BBAE-61BE-4767-8C37-84759983AFD4}" srcOrd="0" destOrd="0" presId="urn:microsoft.com/office/officeart/2008/layout/LinedList"/>
    <dgm:cxn modelId="{EE6A5135-98F0-4813-AB6F-49F658349DEF}" type="presParOf" srcId="{7E893B86-A734-4A93-90BB-CE9B10518EB7}" destId="{8DF8ACED-0103-4FC5-BB7D-9A7B05BDE5FE}" srcOrd="1" destOrd="0" presId="urn:microsoft.com/office/officeart/2008/layout/LinedList"/>
    <dgm:cxn modelId="{4648E7E5-3B3A-4643-B251-6067C68034D9}" type="presParOf" srcId="{8DF8ACED-0103-4FC5-BB7D-9A7B05BDE5FE}" destId="{9BE58810-8B4B-4E9B-A326-56FBC227109B}" srcOrd="0" destOrd="0" presId="urn:microsoft.com/office/officeart/2008/layout/LinedList"/>
    <dgm:cxn modelId="{D0BC874E-889D-40AB-B216-7A5031FEAB28}" type="presParOf" srcId="{8DF8ACED-0103-4FC5-BB7D-9A7B05BDE5FE}" destId="{9DD59217-0695-4144-A6AA-599B01929E43}" srcOrd="1" destOrd="0" presId="urn:microsoft.com/office/officeart/2008/layout/LinedList"/>
    <dgm:cxn modelId="{13219E86-2018-447B-B6D8-10D88B4D5C42}" type="presParOf" srcId="{9DD59217-0695-4144-A6AA-599B01929E43}" destId="{81B08AB1-C744-4FA4-9841-4FBE1B9558DB}" srcOrd="0" destOrd="0" presId="urn:microsoft.com/office/officeart/2008/layout/LinedList"/>
    <dgm:cxn modelId="{0DEEF12B-628C-41C3-BFD5-6FF94D9B4595}" type="presParOf" srcId="{9DD59217-0695-4144-A6AA-599B01929E43}" destId="{08F2F52B-27A1-49C0-BD69-516B7AF0F73A}" srcOrd="1" destOrd="0" presId="urn:microsoft.com/office/officeart/2008/layout/LinedList"/>
    <dgm:cxn modelId="{4E0B078E-00E7-4EDA-9980-47A7D7BBC9C4}" type="presParOf" srcId="{08F2F52B-27A1-49C0-BD69-516B7AF0F73A}" destId="{F371683D-1FEF-43AB-BB4A-C1CB3250725E}" srcOrd="0" destOrd="0" presId="urn:microsoft.com/office/officeart/2008/layout/LinedList"/>
    <dgm:cxn modelId="{8FA0B4D6-7029-45DF-8907-456382BA61BD}" type="presParOf" srcId="{08F2F52B-27A1-49C0-BD69-516B7AF0F73A}" destId="{C76494B6-88B3-49B6-ABC2-340FA04676AD}" srcOrd="1" destOrd="0" presId="urn:microsoft.com/office/officeart/2008/layout/LinedList"/>
    <dgm:cxn modelId="{923FE9EC-7477-411B-AF97-68526501F8F1}" type="presParOf" srcId="{08F2F52B-27A1-49C0-BD69-516B7AF0F73A}" destId="{7A42B8A3-B179-4B84-9B5E-8BBD03AC35BA}" srcOrd="2" destOrd="0" presId="urn:microsoft.com/office/officeart/2008/layout/LinedList"/>
    <dgm:cxn modelId="{B9108C70-6C3F-4DBE-A317-6C8AE5B97EE8}" type="presParOf" srcId="{7A42B8A3-B179-4B84-9B5E-8BBD03AC35BA}" destId="{C6E36556-91F2-41FC-92DE-223333156184}" srcOrd="0" destOrd="0" presId="urn:microsoft.com/office/officeart/2008/layout/LinedList"/>
    <dgm:cxn modelId="{4155BEF2-F8AB-41E6-A073-15E873A9487A}" type="presParOf" srcId="{C6E36556-91F2-41FC-92DE-223333156184}" destId="{0BEFA451-D0E7-42A1-9F41-35CB980AD581}" srcOrd="0" destOrd="0" presId="urn:microsoft.com/office/officeart/2008/layout/LinedList"/>
    <dgm:cxn modelId="{8A70A01A-96B7-4D1A-9956-13DB56197FBA}" type="presParOf" srcId="{C6E36556-91F2-41FC-92DE-223333156184}" destId="{DE1D4F28-76B6-447C-9B4C-34E465677F36}" srcOrd="1" destOrd="0" presId="urn:microsoft.com/office/officeart/2008/layout/LinedList"/>
    <dgm:cxn modelId="{D77B0407-3017-408E-B841-047500BD5912}" type="presParOf" srcId="{C6E36556-91F2-41FC-92DE-223333156184}" destId="{2C1575A6-BC9D-44C8-9202-A6811744C98B}" srcOrd="2" destOrd="0" presId="urn:microsoft.com/office/officeart/2008/layout/LinedList"/>
    <dgm:cxn modelId="{8FCF2EE0-BA41-42E0-B165-6423A676E275}" type="presParOf" srcId="{9DD59217-0695-4144-A6AA-599B01929E43}" destId="{5089AB77-92A4-4ECB-8BA6-82B87676DF6C}" srcOrd="2" destOrd="0" presId="urn:microsoft.com/office/officeart/2008/layout/LinedList"/>
    <dgm:cxn modelId="{EE83873A-F4D6-4B9B-9C63-FD349700034B}" type="presParOf" srcId="{9DD59217-0695-4144-A6AA-599B01929E43}" destId="{3F934748-7EB7-4AC7-BA6E-83346008ECD1}" srcOrd="3" destOrd="0" presId="urn:microsoft.com/office/officeart/2008/layout/LinedList"/>
    <dgm:cxn modelId="{C1BB481A-7B46-4F99-BAEC-73DF8368820A}" type="presParOf" srcId="{9DD59217-0695-4144-A6AA-599B01929E43}" destId="{386A68E3-CBDC-4EB0-9C9A-4A9877BF8886}" srcOrd="4" destOrd="0" presId="urn:microsoft.com/office/officeart/2008/layout/LinedList"/>
    <dgm:cxn modelId="{A46E9B47-0DB3-4360-8A77-2F8DFE1D17F5}" type="presParOf" srcId="{386A68E3-CBDC-4EB0-9C9A-4A9877BF8886}" destId="{7B9BE004-5146-4C5F-9E7F-0C22DD841D56}" srcOrd="0" destOrd="0" presId="urn:microsoft.com/office/officeart/2008/layout/LinedList"/>
    <dgm:cxn modelId="{E742E4EA-8912-479C-BA0E-51D8BD0B77FC}" type="presParOf" srcId="{386A68E3-CBDC-4EB0-9C9A-4A9877BF8886}" destId="{07270617-ACE8-49E0-B785-DBDEE2E02C1F}" srcOrd="1" destOrd="0" presId="urn:microsoft.com/office/officeart/2008/layout/LinedList"/>
    <dgm:cxn modelId="{3D90F44E-2013-4E0E-A4AB-8E31BA81D037}" type="presParOf" srcId="{386A68E3-CBDC-4EB0-9C9A-4A9877BF8886}" destId="{4EFAB697-DBAB-4D3D-B44F-71AD4DF26148}" srcOrd="2" destOrd="0" presId="urn:microsoft.com/office/officeart/2008/layout/LinedList"/>
    <dgm:cxn modelId="{ABEBEDB5-2CB1-45C6-849A-8BAE79B4B44D}" type="presParOf" srcId="{4EFAB697-DBAB-4D3D-B44F-71AD4DF26148}" destId="{14BCDAC1-D28F-48B2-BA79-2F326ADF4AC6}" srcOrd="0" destOrd="0" presId="urn:microsoft.com/office/officeart/2008/layout/LinedList"/>
    <dgm:cxn modelId="{F9D2FEE5-3CED-42ED-8F95-14711792ABF7}" type="presParOf" srcId="{14BCDAC1-D28F-48B2-BA79-2F326ADF4AC6}" destId="{AC6C6B23-7CF4-43EA-AAA9-757AC1755EC7}" srcOrd="0" destOrd="0" presId="urn:microsoft.com/office/officeart/2008/layout/LinedList"/>
    <dgm:cxn modelId="{6FC5B86C-9902-4ECA-BC79-B80CB7629D5D}" type="presParOf" srcId="{14BCDAC1-D28F-48B2-BA79-2F326ADF4AC6}" destId="{90A360F0-AA40-4CA4-9BAA-7C1EBBCDA1C5}" srcOrd="1" destOrd="0" presId="urn:microsoft.com/office/officeart/2008/layout/LinedList"/>
    <dgm:cxn modelId="{5AC9DC97-551A-4C9A-B79A-D8F1DA1A19D5}" type="presParOf" srcId="{14BCDAC1-D28F-48B2-BA79-2F326ADF4AC6}" destId="{44A127CE-4220-4FF5-8089-75A1AE756507}" srcOrd="2" destOrd="0" presId="urn:microsoft.com/office/officeart/2008/layout/LinedList"/>
    <dgm:cxn modelId="{DF0F5B54-9B8F-437E-B304-95A5AED1AB34}" type="presParOf" srcId="{9DD59217-0695-4144-A6AA-599B01929E43}" destId="{3812574D-89BF-4E19-9813-C3509F69439E}" srcOrd="5" destOrd="0" presId="urn:microsoft.com/office/officeart/2008/layout/LinedList"/>
    <dgm:cxn modelId="{E86FA89F-6BEF-4302-9279-9FFCF37C962B}" type="presParOf" srcId="{9DD59217-0695-4144-A6AA-599B01929E43}" destId="{60F0F656-61CD-4DA8-BAA4-6962BC676EAF}" srcOrd="6" destOrd="0" presId="urn:microsoft.com/office/officeart/2008/layout/LinedList"/>
    <dgm:cxn modelId="{383AB943-5665-4B7D-A17E-AB17CA906B4C}" type="presParOf" srcId="{9DD59217-0695-4144-A6AA-599B01929E43}" destId="{4221EF9F-AC5F-403E-8BBA-C305D4F4DE69}" srcOrd="7" destOrd="0" presId="urn:microsoft.com/office/officeart/2008/layout/LinedList"/>
    <dgm:cxn modelId="{BC33410F-74BE-4048-A81C-133B6F7393BB}" type="presParOf" srcId="{4221EF9F-AC5F-403E-8BBA-C305D4F4DE69}" destId="{67356C4A-5D00-486E-95DD-025BA38AB6D1}" srcOrd="0" destOrd="0" presId="urn:microsoft.com/office/officeart/2008/layout/LinedList"/>
    <dgm:cxn modelId="{8A2826E4-46B1-44BD-9A31-3127AF293524}" type="presParOf" srcId="{4221EF9F-AC5F-403E-8BBA-C305D4F4DE69}" destId="{CEFD0752-739D-4B49-B45D-A09D2F5A939C}" srcOrd="1" destOrd="0" presId="urn:microsoft.com/office/officeart/2008/layout/LinedList"/>
    <dgm:cxn modelId="{35C439EB-CCD1-4A23-AA22-8E86C528DFC5}" type="presParOf" srcId="{4221EF9F-AC5F-403E-8BBA-C305D4F4DE69}" destId="{7804AE15-39AE-4F8D-8B11-4D878143F9AF}" srcOrd="2" destOrd="0" presId="urn:microsoft.com/office/officeart/2008/layout/LinedList"/>
    <dgm:cxn modelId="{9C528578-9D1F-4CD5-B560-B1EDE993CCD4}" type="presParOf" srcId="{7804AE15-39AE-4F8D-8B11-4D878143F9AF}" destId="{48EA22A1-F32B-43C8-A72E-9CFCAEDD76ED}" srcOrd="0" destOrd="0" presId="urn:microsoft.com/office/officeart/2008/layout/LinedList"/>
    <dgm:cxn modelId="{B90B991B-758C-4525-AF2F-DE7BF0929D94}" type="presParOf" srcId="{48EA22A1-F32B-43C8-A72E-9CFCAEDD76ED}" destId="{1DEE50E0-5C8B-45C5-84F5-F509D88F7DC2}" srcOrd="0" destOrd="0" presId="urn:microsoft.com/office/officeart/2008/layout/LinedList"/>
    <dgm:cxn modelId="{DDD0AC01-684D-4C67-A854-64CFC1A539ED}" type="presParOf" srcId="{48EA22A1-F32B-43C8-A72E-9CFCAEDD76ED}" destId="{E64E2E5F-D81D-40AF-85D8-4A8A1264FCC3}" srcOrd="1" destOrd="0" presId="urn:microsoft.com/office/officeart/2008/layout/LinedList"/>
    <dgm:cxn modelId="{5D070EA9-1A2A-4C93-8642-277F44F33397}" type="presParOf" srcId="{48EA22A1-F32B-43C8-A72E-9CFCAEDD76ED}" destId="{AF7DE7FB-3374-43E7-BE88-A7281E68B360}" srcOrd="2" destOrd="0" presId="urn:microsoft.com/office/officeart/2008/layout/LinedList"/>
    <dgm:cxn modelId="{81233AD5-A44F-4634-8378-1D5E9623E0B2}" type="presParOf" srcId="{9DD59217-0695-4144-A6AA-599B01929E43}" destId="{041E5800-11D6-46DC-92F4-CF527E093632}" srcOrd="8" destOrd="0" presId="urn:microsoft.com/office/officeart/2008/layout/LinedList"/>
    <dgm:cxn modelId="{98D9F3AA-3A58-4074-83D0-4482D39FF34C}" type="presParOf" srcId="{9DD59217-0695-4144-A6AA-599B01929E43}" destId="{1F08B6EF-CD3F-490A-9E42-CE0641671DBB}" srcOrd="9" destOrd="0" presId="urn:microsoft.com/office/officeart/2008/layout/LinedList"/>
    <dgm:cxn modelId="{1F480325-5877-4BF6-A087-9988B35E2BBA}" type="presParOf" srcId="{9DD59217-0695-4144-A6AA-599B01929E43}" destId="{97AA9884-61ED-4144-BCB5-EBA541978FE1}" srcOrd="10" destOrd="0" presId="urn:microsoft.com/office/officeart/2008/layout/LinedList"/>
    <dgm:cxn modelId="{8524D9C9-80D1-421D-96A8-588EC034A581}" type="presParOf" srcId="{97AA9884-61ED-4144-BCB5-EBA541978FE1}" destId="{C7A09B5B-8198-43EB-B531-F2ADE1922DA5}" srcOrd="0" destOrd="0" presId="urn:microsoft.com/office/officeart/2008/layout/LinedList"/>
    <dgm:cxn modelId="{8136D688-96D6-4574-B506-E9F6F6BFA539}" type="presParOf" srcId="{97AA9884-61ED-4144-BCB5-EBA541978FE1}" destId="{D38B2AF3-35AF-490D-B2A9-EEB426158E1D}" srcOrd="1" destOrd="0" presId="urn:microsoft.com/office/officeart/2008/layout/LinedList"/>
    <dgm:cxn modelId="{A93D94E0-6501-4D8A-BBD2-39344A973A21}" type="presParOf" srcId="{97AA9884-61ED-4144-BCB5-EBA541978FE1}" destId="{50E0D5A2-05AA-4471-AC61-E8AA493A65D5}" srcOrd="2" destOrd="0" presId="urn:microsoft.com/office/officeart/2008/layout/LinedList"/>
    <dgm:cxn modelId="{674A25F9-48B7-43F6-8E6A-19583DC40AEC}" type="presParOf" srcId="{50E0D5A2-05AA-4471-AC61-E8AA493A65D5}" destId="{3E81746F-3987-4237-A359-EDA3DBBC9F4F}" srcOrd="0" destOrd="0" presId="urn:microsoft.com/office/officeart/2008/layout/LinedList"/>
    <dgm:cxn modelId="{C1DBB9C3-5ADE-4857-B926-1DF54738FDFB}" type="presParOf" srcId="{3E81746F-3987-4237-A359-EDA3DBBC9F4F}" destId="{BA3BC3B9-E6F7-4E3D-9F61-2E4AE894AC77}" srcOrd="0" destOrd="0" presId="urn:microsoft.com/office/officeart/2008/layout/LinedList"/>
    <dgm:cxn modelId="{4636CA23-2F46-480B-9C3E-8FC791FBC9C6}" type="presParOf" srcId="{3E81746F-3987-4237-A359-EDA3DBBC9F4F}" destId="{414F0694-5606-4E8C-BDBD-68FC68A33EDE}" srcOrd="1" destOrd="0" presId="urn:microsoft.com/office/officeart/2008/layout/LinedList"/>
    <dgm:cxn modelId="{2C621590-966A-4EBB-97E6-7FD00742F0A2}" type="presParOf" srcId="{3E81746F-3987-4237-A359-EDA3DBBC9F4F}" destId="{F32AC0D9-8EBE-4889-B934-C44A374A5A58}" srcOrd="2" destOrd="0" presId="urn:microsoft.com/office/officeart/2008/layout/LinedList"/>
    <dgm:cxn modelId="{05EACB64-B766-4765-B075-8E7600FEBCFB}" type="presParOf" srcId="{9DD59217-0695-4144-A6AA-599B01929E43}" destId="{A89482AD-B028-4200-A734-FB175A9D874E}" srcOrd="11" destOrd="0" presId="urn:microsoft.com/office/officeart/2008/layout/LinedList"/>
    <dgm:cxn modelId="{63A4EF54-DACE-4D6C-A297-B636C1EEB0C5}" type="presParOf" srcId="{9DD59217-0695-4144-A6AA-599B01929E43}" destId="{9743E8A8-D699-4652-A242-A36CFD4F8C5A}" srcOrd="12"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D51552-4B90-47F4-8741-37586DBA1305}" type="doc">
      <dgm:prSet loTypeId="urn:microsoft.com/office/officeart/2005/8/layout/arrow3" loCatId="relationship" qsTypeId="urn:microsoft.com/office/officeart/2005/8/quickstyle/3d1" qsCatId="3D" csTypeId="urn:microsoft.com/office/officeart/2005/8/colors/accent1_2" csCatId="accent1" phldr="1"/>
      <dgm:spPr/>
      <dgm:t>
        <a:bodyPr/>
        <a:lstStyle/>
        <a:p>
          <a:endParaRPr lang="en-US"/>
        </a:p>
      </dgm:t>
    </dgm:pt>
    <dgm:pt modelId="{F7B91FB3-47FB-46A8-BEE8-B68A93CA5E54}">
      <dgm:prSet phldrT="[Text]"/>
      <dgm:spPr/>
      <dgm:t>
        <a:bodyPr/>
        <a:lstStyle/>
        <a:p>
          <a:r>
            <a:rPr lang="en-US" dirty="0" smtClean="0"/>
            <a:t>Individuals who are employed or show wages in the 2nd quarter after exit</a:t>
          </a:r>
          <a:endParaRPr lang="en-US" dirty="0"/>
        </a:p>
      </dgm:t>
    </dgm:pt>
    <dgm:pt modelId="{36E2531C-4146-4A63-82C3-F69B3F6BC244}" type="parTrans" cxnId="{90EAEC1D-115A-4033-8FE8-89294EA4C232}">
      <dgm:prSet/>
      <dgm:spPr/>
      <dgm:t>
        <a:bodyPr/>
        <a:lstStyle/>
        <a:p>
          <a:endParaRPr lang="en-US"/>
        </a:p>
      </dgm:t>
    </dgm:pt>
    <dgm:pt modelId="{52DBCA6D-1D00-409B-9DF8-8A24CC205D5C}" type="sibTrans" cxnId="{90EAEC1D-115A-4033-8FE8-89294EA4C232}">
      <dgm:prSet/>
      <dgm:spPr/>
      <dgm:t>
        <a:bodyPr/>
        <a:lstStyle/>
        <a:p>
          <a:endParaRPr lang="en-US"/>
        </a:p>
      </dgm:t>
    </dgm:pt>
    <dgm:pt modelId="{AF5184E0-6A55-4600-913C-18F27E9DD80D}">
      <dgm:prSet phldrT="[Text]"/>
      <dgm:spPr/>
      <dgm:t>
        <a:bodyPr/>
        <a:lstStyle/>
        <a:p>
          <a:r>
            <a:rPr lang="en-US" dirty="0" smtClean="0"/>
            <a:t>All exiters during the time period and don’t have an employment status of “never worked”</a:t>
          </a:r>
          <a:endParaRPr lang="en-US" dirty="0"/>
        </a:p>
      </dgm:t>
    </dgm:pt>
    <dgm:pt modelId="{AFCC3656-A863-4712-9FDE-4EEE86EF6706}" type="parTrans" cxnId="{EAF6F4FC-4F9E-4D55-9E00-4C43CEFC43CA}">
      <dgm:prSet/>
      <dgm:spPr/>
      <dgm:t>
        <a:bodyPr/>
        <a:lstStyle/>
        <a:p>
          <a:endParaRPr lang="en-US"/>
        </a:p>
      </dgm:t>
    </dgm:pt>
    <dgm:pt modelId="{57C61EDF-3279-4E56-AAC9-F2793B3230BE}" type="sibTrans" cxnId="{EAF6F4FC-4F9E-4D55-9E00-4C43CEFC43CA}">
      <dgm:prSet/>
      <dgm:spPr/>
      <dgm:t>
        <a:bodyPr/>
        <a:lstStyle/>
        <a:p>
          <a:endParaRPr lang="en-US"/>
        </a:p>
      </dgm:t>
    </dgm:pt>
    <dgm:pt modelId="{D509A9A4-2025-450D-B253-6B9E509A6395}">
      <dgm:prSet phldrT="[Text]"/>
      <dgm:spPr/>
      <dgm:t>
        <a:bodyPr/>
        <a:lstStyle/>
        <a:p>
          <a:r>
            <a:rPr lang="en-US" dirty="0" smtClean="0"/>
            <a:t>Minus global exclusions</a:t>
          </a:r>
          <a:endParaRPr lang="en-US" dirty="0"/>
        </a:p>
      </dgm:t>
    </dgm:pt>
    <dgm:pt modelId="{27051975-86FB-4E7A-B102-2A8F53F19EF4}" type="parTrans" cxnId="{8685D889-23B9-4355-AAF4-4F1C0D594879}">
      <dgm:prSet/>
      <dgm:spPr/>
      <dgm:t>
        <a:bodyPr/>
        <a:lstStyle/>
        <a:p>
          <a:endParaRPr lang="en-US"/>
        </a:p>
      </dgm:t>
    </dgm:pt>
    <dgm:pt modelId="{8DE988DB-BFCC-4CF6-B98C-D546F4A07E35}" type="sibTrans" cxnId="{8685D889-23B9-4355-AAF4-4F1C0D594879}">
      <dgm:prSet/>
      <dgm:spPr/>
      <dgm:t>
        <a:bodyPr/>
        <a:lstStyle/>
        <a:p>
          <a:endParaRPr lang="en-US"/>
        </a:p>
      </dgm:t>
    </dgm:pt>
    <dgm:pt modelId="{F3B92D18-6E82-4134-976F-A9EAF47FD976}" type="pres">
      <dgm:prSet presAssocID="{45D51552-4B90-47F4-8741-37586DBA1305}" presName="compositeShape" presStyleCnt="0">
        <dgm:presLayoutVars>
          <dgm:chMax val="2"/>
          <dgm:dir/>
          <dgm:resizeHandles val="exact"/>
        </dgm:presLayoutVars>
      </dgm:prSet>
      <dgm:spPr/>
      <dgm:t>
        <a:bodyPr/>
        <a:lstStyle/>
        <a:p>
          <a:endParaRPr lang="en-US"/>
        </a:p>
      </dgm:t>
    </dgm:pt>
    <dgm:pt modelId="{64785889-E993-464F-8513-E6CBF0FA8CE2}" type="pres">
      <dgm:prSet presAssocID="{45D51552-4B90-47F4-8741-37586DBA1305}" presName="divider" presStyleLbl="fgShp" presStyleIdx="0" presStyleCnt="1" custAng="300000"/>
      <dgm:spPr/>
    </dgm:pt>
    <dgm:pt modelId="{674CD256-2B92-4A5E-9421-D0800CE56E81}" type="pres">
      <dgm:prSet presAssocID="{F7B91FB3-47FB-46A8-BEE8-B68A93CA5E54}" presName="downArrow" presStyleLbl="node1" presStyleIdx="0" presStyleCnt="2" custAng="16200000" custScaleX="68563" custScaleY="220416" custLinFactNeighborX="19398" custLinFactNeighborY="2163"/>
      <dgm:spPr/>
    </dgm:pt>
    <dgm:pt modelId="{BB2F72A1-8543-4935-9D2F-2508ABA7E76B}" type="pres">
      <dgm:prSet presAssocID="{F7B91FB3-47FB-46A8-BEE8-B68A93CA5E54}" presName="downArrowText" presStyleLbl="revTx" presStyleIdx="0" presStyleCnt="2" custLinFactNeighborX="9602" custLinFactNeighborY="19455">
        <dgm:presLayoutVars>
          <dgm:bulletEnabled val="1"/>
        </dgm:presLayoutVars>
      </dgm:prSet>
      <dgm:spPr/>
      <dgm:t>
        <a:bodyPr/>
        <a:lstStyle/>
        <a:p>
          <a:endParaRPr lang="en-US"/>
        </a:p>
      </dgm:t>
    </dgm:pt>
    <dgm:pt modelId="{93DB9329-54AC-4B62-8DDC-15A5D3A85098}" type="pres">
      <dgm:prSet presAssocID="{AF5184E0-6A55-4600-913C-18F27E9DD80D}" presName="upArrow" presStyleLbl="node1" presStyleIdx="1" presStyleCnt="2" custAng="16200000" custScaleX="68429" custScaleY="228874" custLinFactNeighborX="-8690" custLinFactNeighborY="447"/>
      <dgm:spPr/>
      <dgm:t>
        <a:bodyPr/>
        <a:lstStyle/>
        <a:p>
          <a:endParaRPr lang="en-US"/>
        </a:p>
      </dgm:t>
    </dgm:pt>
    <dgm:pt modelId="{1B13DB56-19E4-44DE-B5CA-B72E7269678B}" type="pres">
      <dgm:prSet presAssocID="{AF5184E0-6A55-4600-913C-18F27E9DD80D}" presName="upArrowText" presStyleLbl="revTx" presStyleIdx="1" presStyleCnt="2" custLinFactNeighborX="291" custLinFactNeighborY="-6591">
        <dgm:presLayoutVars>
          <dgm:bulletEnabled val="1"/>
        </dgm:presLayoutVars>
      </dgm:prSet>
      <dgm:spPr/>
      <dgm:t>
        <a:bodyPr/>
        <a:lstStyle/>
        <a:p>
          <a:endParaRPr lang="en-US"/>
        </a:p>
      </dgm:t>
    </dgm:pt>
  </dgm:ptLst>
  <dgm:cxnLst>
    <dgm:cxn modelId="{EAF6F4FC-4F9E-4D55-9E00-4C43CEFC43CA}" srcId="{45D51552-4B90-47F4-8741-37586DBA1305}" destId="{AF5184E0-6A55-4600-913C-18F27E9DD80D}" srcOrd="1" destOrd="0" parTransId="{AFCC3656-A863-4712-9FDE-4EEE86EF6706}" sibTransId="{57C61EDF-3279-4E56-AAC9-F2793B3230BE}"/>
    <dgm:cxn modelId="{7DEF3CD1-8319-4C8D-8BC6-91BA736891F1}" type="presOf" srcId="{D509A9A4-2025-450D-B253-6B9E509A6395}" destId="{1B13DB56-19E4-44DE-B5CA-B72E7269678B}" srcOrd="0" destOrd="1" presId="urn:microsoft.com/office/officeart/2005/8/layout/arrow3"/>
    <dgm:cxn modelId="{7DF2D606-2D1E-4317-8095-4B9E7F13B6B3}" type="presOf" srcId="{45D51552-4B90-47F4-8741-37586DBA1305}" destId="{F3B92D18-6E82-4134-976F-A9EAF47FD976}" srcOrd="0" destOrd="0" presId="urn:microsoft.com/office/officeart/2005/8/layout/arrow3"/>
    <dgm:cxn modelId="{90EAEC1D-115A-4033-8FE8-89294EA4C232}" srcId="{45D51552-4B90-47F4-8741-37586DBA1305}" destId="{F7B91FB3-47FB-46A8-BEE8-B68A93CA5E54}" srcOrd="0" destOrd="0" parTransId="{36E2531C-4146-4A63-82C3-F69B3F6BC244}" sibTransId="{52DBCA6D-1D00-409B-9DF8-8A24CC205D5C}"/>
    <dgm:cxn modelId="{26771680-AE5E-4DC4-9CCD-242FFAAB8BD4}" type="presOf" srcId="{AF5184E0-6A55-4600-913C-18F27E9DD80D}" destId="{1B13DB56-19E4-44DE-B5CA-B72E7269678B}" srcOrd="0" destOrd="0" presId="urn:microsoft.com/office/officeart/2005/8/layout/arrow3"/>
    <dgm:cxn modelId="{8685D889-23B9-4355-AAF4-4F1C0D594879}" srcId="{AF5184E0-6A55-4600-913C-18F27E9DD80D}" destId="{D509A9A4-2025-450D-B253-6B9E509A6395}" srcOrd="0" destOrd="0" parTransId="{27051975-86FB-4E7A-B102-2A8F53F19EF4}" sibTransId="{8DE988DB-BFCC-4CF6-B98C-D546F4A07E35}"/>
    <dgm:cxn modelId="{E5299479-A4AA-4AE0-A359-814B50D609F8}" type="presOf" srcId="{F7B91FB3-47FB-46A8-BEE8-B68A93CA5E54}" destId="{BB2F72A1-8543-4935-9D2F-2508ABA7E76B}" srcOrd="0" destOrd="0" presId="urn:microsoft.com/office/officeart/2005/8/layout/arrow3"/>
    <dgm:cxn modelId="{C778D2E2-1E69-4ACB-A28F-E110B1414347}" type="presParOf" srcId="{F3B92D18-6E82-4134-976F-A9EAF47FD976}" destId="{64785889-E993-464F-8513-E6CBF0FA8CE2}" srcOrd="0" destOrd="0" presId="urn:microsoft.com/office/officeart/2005/8/layout/arrow3"/>
    <dgm:cxn modelId="{99595FA8-0234-4CC4-83EE-A1FF14C5EB81}" type="presParOf" srcId="{F3B92D18-6E82-4134-976F-A9EAF47FD976}" destId="{674CD256-2B92-4A5E-9421-D0800CE56E81}" srcOrd="1" destOrd="0" presId="urn:microsoft.com/office/officeart/2005/8/layout/arrow3"/>
    <dgm:cxn modelId="{A014D61C-EB38-4B01-9CD7-833E330220AB}" type="presParOf" srcId="{F3B92D18-6E82-4134-976F-A9EAF47FD976}" destId="{BB2F72A1-8543-4935-9D2F-2508ABA7E76B}" srcOrd="2" destOrd="0" presId="urn:microsoft.com/office/officeart/2005/8/layout/arrow3"/>
    <dgm:cxn modelId="{F7E6B1D0-684C-422B-AE92-84FAC3FEC891}" type="presParOf" srcId="{F3B92D18-6E82-4134-976F-A9EAF47FD976}" destId="{93DB9329-54AC-4B62-8DDC-15A5D3A85098}" srcOrd="3" destOrd="0" presId="urn:microsoft.com/office/officeart/2005/8/layout/arrow3"/>
    <dgm:cxn modelId="{B7C73993-93B3-4F62-BE4A-C900C6A2C03A}" type="presParOf" srcId="{F3B92D18-6E82-4134-976F-A9EAF47FD976}" destId="{1B13DB56-19E4-44DE-B5CA-B72E7269678B}"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D51552-4B90-47F4-8741-37586DBA1305}" type="doc">
      <dgm:prSet loTypeId="urn:microsoft.com/office/officeart/2005/8/layout/arrow3" loCatId="relationship" qsTypeId="urn:microsoft.com/office/officeart/2005/8/quickstyle/3d1" qsCatId="3D" csTypeId="urn:microsoft.com/office/officeart/2005/8/colors/accent1_2" csCatId="accent1" phldr="1"/>
      <dgm:spPr/>
      <dgm:t>
        <a:bodyPr/>
        <a:lstStyle/>
        <a:p>
          <a:endParaRPr lang="en-US"/>
        </a:p>
      </dgm:t>
    </dgm:pt>
    <dgm:pt modelId="{F7B91FB3-47FB-46A8-BEE8-B68A93CA5E54}">
      <dgm:prSet phldrT="[Text]"/>
      <dgm:spPr/>
      <dgm:t>
        <a:bodyPr/>
        <a:lstStyle/>
        <a:p>
          <a:r>
            <a:rPr lang="en-US" cap="none" dirty="0" smtClean="0">
              <a:latin typeface="Microsoft New Tai Lue" panose="020B0502040204020203" pitchFamily="34" charset="0"/>
              <a:cs typeface="Microsoft New Tai Lue" panose="020B0502040204020203" pitchFamily="34" charset="0"/>
            </a:rPr>
            <a:t>Individuals who are employed or show wages in the 4th quarter after exit</a:t>
          </a:r>
          <a:endParaRPr lang="en-US" dirty="0"/>
        </a:p>
      </dgm:t>
    </dgm:pt>
    <dgm:pt modelId="{36E2531C-4146-4A63-82C3-F69B3F6BC244}" type="parTrans" cxnId="{90EAEC1D-115A-4033-8FE8-89294EA4C232}">
      <dgm:prSet/>
      <dgm:spPr/>
      <dgm:t>
        <a:bodyPr/>
        <a:lstStyle/>
        <a:p>
          <a:endParaRPr lang="en-US"/>
        </a:p>
      </dgm:t>
    </dgm:pt>
    <dgm:pt modelId="{52DBCA6D-1D00-409B-9DF8-8A24CC205D5C}" type="sibTrans" cxnId="{90EAEC1D-115A-4033-8FE8-89294EA4C232}">
      <dgm:prSet/>
      <dgm:spPr/>
      <dgm:t>
        <a:bodyPr/>
        <a:lstStyle/>
        <a:p>
          <a:endParaRPr lang="en-US"/>
        </a:p>
      </dgm:t>
    </dgm:pt>
    <dgm:pt modelId="{AF5184E0-6A55-4600-913C-18F27E9DD80D}">
      <dgm:prSet phldrT="[Text]"/>
      <dgm:spPr/>
      <dgm:t>
        <a:bodyPr/>
        <a:lstStyle/>
        <a:p>
          <a:r>
            <a:rPr lang="en-US" dirty="0" smtClean="0"/>
            <a:t>All exiters during the time period and don’t have an employment status of “never worked”</a:t>
          </a:r>
          <a:endParaRPr lang="en-US" dirty="0"/>
        </a:p>
      </dgm:t>
    </dgm:pt>
    <dgm:pt modelId="{AFCC3656-A863-4712-9FDE-4EEE86EF6706}" type="parTrans" cxnId="{EAF6F4FC-4F9E-4D55-9E00-4C43CEFC43CA}">
      <dgm:prSet/>
      <dgm:spPr/>
      <dgm:t>
        <a:bodyPr/>
        <a:lstStyle/>
        <a:p>
          <a:endParaRPr lang="en-US"/>
        </a:p>
      </dgm:t>
    </dgm:pt>
    <dgm:pt modelId="{57C61EDF-3279-4E56-AAC9-F2793B3230BE}" type="sibTrans" cxnId="{EAF6F4FC-4F9E-4D55-9E00-4C43CEFC43CA}">
      <dgm:prSet/>
      <dgm:spPr/>
      <dgm:t>
        <a:bodyPr/>
        <a:lstStyle/>
        <a:p>
          <a:endParaRPr lang="en-US"/>
        </a:p>
      </dgm:t>
    </dgm:pt>
    <dgm:pt modelId="{D509A9A4-2025-450D-B253-6B9E509A6395}">
      <dgm:prSet phldrT="[Text]"/>
      <dgm:spPr/>
      <dgm:t>
        <a:bodyPr/>
        <a:lstStyle/>
        <a:p>
          <a:r>
            <a:rPr lang="en-US" dirty="0" smtClean="0"/>
            <a:t>Minus global exclusions</a:t>
          </a:r>
          <a:endParaRPr lang="en-US" dirty="0"/>
        </a:p>
      </dgm:t>
    </dgm:pt>
    <dgm:pt modelId="{27051975-86FB-4E7A-B102-2A8F53F19EF4}" type="parTrans" cxnId="{8685D889-23B9-4355-AAF4-4F1C0D594879}">
      <dgm:prSet/>
      <dgm:spPr/>
      <dgm:t>
        <a:bodyPr/>
        <a:lstStyle/>
        <a:p>
          <a:endParaRPr lang="en-US"/>
        </a:p>
      </dgm:t>
    </dgm:pt>
    <dgm:pt modelId="{8DE988DB-BFCC-4CF6-B98C-D546F4A07E35}" type="sibTrans" cxnId="{8685D889-23B9-4355-AAF4-4F1C0D594879}">
      <dgm:prSet/>
      <dgm:spPr/>
      <dgm:t>
        <a:bodyPr/>
        <a:lstStyle/>
        <a:p>
          <a:endParaRPr lang="en-US"/>
        </a:p>
      </dgm:t>
    </dgm:pt>
    <dgm:pt modelId="{F3B92D18-6E82-4134-976F-A9EAF47FD976}" type="pres">
      <dgm:prSet presAssocID="{45D51552-4B90-47F4-8741-37586DBA1305}" presName="compositeShape" presStyleCnt="0">
        <dgm:presLayoutVars>
          <dgm:chMax val="2"/>
          <dgm:dir/>
          <dgm:resizeHandles val="exact"/>
        </dgm:presLayoutVars>
      </dgm:prSet>
      <dgm:spPr/>
      <dgm:t>
        <a:bodyPr/>
        <a:lstStyle/>
        <a:p>
          <a:endParaRPr lang="en-US"/>
        </a:p>
      </dgm:t>
    </dgm:pt>
    <dgm:pt modelId="{64785889-E993-464F-8513-E6CBF0FA8CE2}" type="pres">
      <dgm:prSet presAssocID="{45D51552-4B90-47F4-8741-37586DBA1305}" presName="divider" presStyleLbl="fgShp" presStyleIdx="0" presStyleCnt="1" custAng="300000"/>
      <dgm:spPr/>
    </dgm:pt>
    <dgm:pt modelId="{674CD256-2B92-4A5E-9421-D0800CE56E81}" type="pres">
      <dgm:prSet presAssocID="{F7B91FB3-47FB-46A8-BEE8-B68A93CA5E54}" presName="downArrow" presStyleLbl="node1" presStyleIdx="0" presStyleCnt="2" custAng="16200000" custScaleX="78719" custScaleY="220416" custLinFactNeighborX="762" custLinFactNeighborY="-442"/>
      <dgm:spPr/>
      <dgm:t>
        <a:bodyPr/>
        <a:lstStyle/>
        <a:p>
          <a:endParaRPr lang="en-US"/>
        </a:p>
      </dgm:t>
    </dgm:pt>
    <dgm:pt modelId="{BB2F72A1-8543-4935-9D2F-2508ABA7E76B}" type="pres">
      <dgm:prSet presAssocID="{F7B91FB3-47FB-46A8-BEE8-B68A93CA5E54}" presName="downArrowText" presStyleLbl="revTx" presStyleIdx="0" presStyleCnt="2" custLinFactNeighborX="912" custLinFactNeighborY="9103">
        <dgm:presLayoutVars>
          <dgm:bulletEnabled val="1"/>
        </dgm:presLayoutVars>
      </dgm:prSet>
      <dgm:spPr/>
      <dgm:t>
        <a:bodyPr/>
        <a:lstStyle/>
        <a:p>
          <a:endParaRPr lang="en-US"/>
        </a:p>
      </dgm:t>
    </dgm:pt>
    <dgm:pt modelId="{93DB9329-54AC-4B62-8DDC-15A5D3A85098}" type="pres">
      <dgm:prSet presAssocID="{AF5184E0-6A55-4600-913C-18F27E9DD80D}" presName="upArrow" presStyleLbl="node1" presStyleIdx="1" presStyleCnt="2" custAng="16200000" custScaleX="77271" custScaleY="228874"/>
      <dgm:spPr/>
      <dgm:t>
        <a:bodyPr/>
        <a:lstStyle/>
        <a:p>
          <a:endParaRPr lang="en-US"/>
        </a:p>
      </dgm:t>
    </dgm:pt>
    <dgm:pt modelId="{1B13DB56-19E4-44DE-B5CA-B72E7269678B}" type="pres">
      <dgm:prSet presAssocID="{AF5184E0-6A55-4600-913C-18F27E9DD80D}" presName="upArrowText" presStyleLbl="revTx" presStyleIdx="1" presStyleCnt="2" custLinFactNeighborY="-4361">
        <dgm:presLayoutVars>
          <dgm:bulletEnabled val="1"/>
        </dgm:presLayoutVars>
      </dgm:prSet>
      <dgm:spPr/>
      <dgm:t>
        <a:bodyPr/>
        <a:lstStyle/>
        <a:p>
          <a:endParaRPr lang="en-US"/>
        </a:p>
      </dgm:t>
    </dgm:pt>
  </dgm:ptLst>
  <dgm:cxnLst>
    <dgm:cxn modelId="{EAF6F4FC-4F9E-4D55-9E00-4C43CEFC43CA}" srcId="{45D51552-4B90-47F4-8741-37586DBA1305}" destId="{AF5184E0-6A55-4600-913C-18F27E9DD80D}" srcOrd="1" destOrd="0" parTransId="{AFCC3656-A863-4712-9FDE-4EEE86EF6706}" sibTransId="{57C61EDF-3279-4E56-AAC9-F2793B3230BE}"/>
    <dgm:cxn modelId="{CB316152-2049-4461-9F12-CEB69BBC64C0}" type="presOf" srcId="{D509A9A4-2025-450D-B253-6B9E509A6395}" destId="{1B13DB56-19E4-44DE-B5CA-B72E7269678B}" srcOrd="0" destOrd="1" presId="urn:microsoft.com/office/officeart/2005/8/layout/arrow3"/>
    <dgm:cxn modelId="{90EAEC1D-115A-4033-8FE8-89294EA4C232}" srcId="{45D51552-4B90-47F4-8741-37586DBA1305}" destId="{F7B91FB3-47FB-46A8-BEE8-B68A93CA5E54}" srcOrd="0" destOrd="0" parTransId="{36E2531C-4146-4A63-82C3-F69B3F6BC244}" sibTransId="{52DBCA6D-1D00-409B-9DF8-8A24CC205D5C}"/>
    <dgm:cxn modelId="{2E53DCB1-7D96-4FE3-9D41-E7649014ADD0}" type="presOf" srcId="{45D51552-4B90-47F4-8741-37586DBA1305}" destId="{F3B92D18-6E82-4134-976F-A9EAF47FD976}" srcOrd="0" destOrd="0" presId="urn:microsoft.com/office/officeart/2005/8/layout/arrow3"/>
    <dgm:cxn modelId="{6D062802-E7E1-4EA1-91AB-34871EDEDCD3}" type="presOf" srcId="{AF5184E0-6A55-4600-913C-18F27E9DD80D}" destId="{1B13DB56-19E4-44DE-B5CA-B72E7269678B}" srcOrd="0" destOrd="0" presId="urn:microsoft.com/office/officeart/2005/8/layout/arrow3"/>
    <dgm:cxn modelId="{8685D889-23B9-4355-AAF4-4F1C0D594879}" srcId="{AF5184E0-6A55-4600-913C-18F27E9DD80D}" destId="{D509A9A4-2025-450D-B253-6B9E509A6395}" srcOrd="0" destOrd="0" parTransId="{27051975-86FB-4E7A-B102-2A8F53F19EF4}" sibTransId="{8DE988DB-BFCC-4CF6-B98C-D546F4A07E35}"/>
    <dgm:cxn modelId="{3B33293B-FC51-4F7D-A05C-619988D9362C}" type="presOf" srcId="{F7B91FB3-47FB-46A8-BEE8-B68A93CA5E54}" destId="{BB2F72A1-8543-4935-9D2F-2508ABA7E76B}" srcOrd="0" destOrd="0" presId="urn:microsoft.com/office/officeart/2005/8/layout/arrow3"/>
    <dgm:cxn modelId="{3F7A7F5A-ECB4-426D-89C1-39DDBF6BA1B9}" type="presParOf" srcId="{F3B92D18-6E82-4134-976F-A9EAF47FD976}" destId="{64785889-E993-464F-8513-E6CBF0FA8CE2}" srcOrd="0" destOrd="0" presId="urn:microsoft.com/office/officeart/2005/8/layout/arrow3"/>
    <dgm:cxn modelId="{4CDE028E-18E6-4CCE-A49B-25016F4486AA}" type="presParOf" srcId="{F3B92D18-6E82-4134-976F-A9EAF47FD976}" destId="{674CD256-2B92-4A5E-9421-D0800CE56E81}" srcOrd="1" destOrd="0" presId="urn:microsoft.com/office/officeart/2005/8/layout/arrow3"/>
    <dgm:cxn modelId="{FC6B1D3E-7D17-429F-983F-925E15287A55}" type="presParOf" srcId="{F3B92D18-6E82-4134-976F-A9EAF47FD976}" destId="{BB2F72A1-8543-4935-9D2F-2508ABA7E76B}" srcOrd="2" destOrd="0" presId="urn:microsoft.com/office/officeart/2005/8/layout/arrow3"/>
    <dgm:cxn modelId="{E20B2883-AA86-43A4-839B-4C495C19CC22}" type="presParOf" srcId="{F3B92D18-6E82-4134-976F-A9EAF47FD976}" destId="{93DB9329-54AC-4B62-8DDC-15A5D3A85098}" srcOrd="3" destOrd="0" presId="urn:microsoft.com/office/officeart/2005/8/layout/arrow3"/>
    <dgm:cxn modelId="{95DAA71B-A287-42F7-ADFC-01D5A2EA5F9C}" type="presParOf" srcId="{F3B92D18-6E82-4134-976F-A9EAF47FD976}" destId="{1B13DB56-19E4-44DE-B5CA-B72E7269678B}"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5D51552-4B90-47F4-8741-37586DBA1305}" type="doc">
      <dgm:prSet loTypeId="urn:microsoft.com/office/officeart/2005/8/layout/arrow3" loCatId="relationship" qsTypeId="urn:microsoft.com/office/officeart/2005/8/quickstyle/3d1" qsCatId="3D" csTypeId="urn:microsoft.com/office/officeart/2005/8/colors/accent1_2" csCatId="accent1" phldr="1"/>
      <dgm:spPr/>
      <dgm:t>
        <a:bodyPr/>
        <a:lstStyle/>
        <a:p>
          <a:endParaRPr lang="en-US"/>
        </a:p>
      </dgm:t>
    </dgm:pt>
    <dgm:pt modelId="{F7B91FB3-47FB-46A8-BEE8-B68A93CA5E54}">
      <dgm:prSet phldrT="[Text]"/>
      <dgm:spPr/>
      <dgm:t>
        <a:bodyPr/>
        <a:lstStyle/>
        <a:p>
          <a:r>
            <a:rPr lang="en-US" cap="none" dirty="0" smtClean="0">
              <a:latin typeface="Microsoft New Tai Lue" panose="020B0502040204020203" pitchFamily="34" charset="0"/>
              <a:cs typeface="Microsoft New Tai Lue" panose="020B0502040204020203" pitchFamily="34" charset="0"/>
            </a:rPr>
            <a:t>The median earnings of individuals in the denominator</a:t>
          </a:r>
          <a:endParaRPr lang="en-US" dirty="0"/>
        </a:p>
      </dgm:t>
    </dgm:pt>
    <dgm:pt modelId="{36E2531C-4146-4A63-82C3-F69B3F6BC244}" type="parTrans" cxnId="{90EAEC1D-115A-4033-8FE8-89294EA4C232}">
      <dgm:prSet/>
      <dgm:spPr/>
      <dgm:t>
        <a:bodyPr/>
        <a:lstStyle/>
        <a:p>
          <a:endParaRPr lang="en-US"/>
        </a:p>
      </dgm:t>
    </dgm:pt>
    <dgm:pt modelId="{52DBCA6D-1D00-409B-9DF8-8A24CC205D5C}" type="sibTrans" cxnId="{90EAEC1D-115A-4033-8FE8-89294EA4C232}">
      <dgm:prSet/>
      <dgm:spPr/>
      <dgm:t>
        <a:bodyPr/>
        <a:lstStyle/>
        <a:p>
          <a:endParaRPr lang="en-US"/>
        </a:p>
      </dgm:t>
    </dgm:pt>
    <dgm:pt modelId="{AF5184E0-6A55-4600-913C-18F27E9DD80D}">
      <dgm:prSet phldrT="[Text]"/>
      <dgm:spPr/>
      <dgm:t>
        <a:bodyPr/>
        <a:lstStyle/>
        <a:p>
          <a:pPr algn="ctr"/>
          <a:r>
            <a:rPr lang="en-US" cap="none" dirty="0" smtClean="0">
              <a:latin typeface="Microsoft New Tai Lue" panose="020B0502040204020203" pitchFamily="34" charset="0"/>
              <a:cs typeface="Microsoft New Tai Lue" panose="020B0502040204020203" pitchFamily="34" charset="0"/>
            </a:rPr>
            <a:t>Individuals that met the numerator WAGE criteria of Measure 1 - Wages Q2 After Exit</a:t>
          </a:r>
          <a:endParaRPr lang="en-US" dirty="0"/>
        </a:p>
      </dgm:t>
    </dgm:pt>
    <dgm:pt modelId="{AFCC3656-A863-4712-9FDE-4EEE86EF6706}" type="parTrans" cxnId="{EAF6F4FC-4F9E-4D55-9E00-4C43CEFC43CA}">
      <dgm:prSet/>
      <dgm:spPr/>
      <dgm:t>
        <a:bodyPr/>
        <a:lstStyle/>
        <a:p>
          <a:endParaRPr lang="en-US"/>
        </a:p>
      </dgm:t>
    </dgm:pt>
    <dgm:pt modelId="{57C61EDF-3279-4E56-AAC9-F2793B3230BE}" type="sibTrans" cxnId="{EAF6F4FC-4F9E-4D55-9E00-4C43CEFC43CA}">
      <dgm:prSet/>
      <dgm:spPr/>
      <dgm:t>
        <a:bodyPr/>
        <a:lstStyle/>
        <a:p>
          <a:endParaRPr lang="en-US"/>
        </a:p>
      </dgm:t>
    </dgm:pt>
    <dgm:pt modelId="{F3B92D18-6E82-4134-976F-A9EAF47FD976}" type="pres">
      <dgm:prSet presAssocID="{45D51552-4B90-47F4-8741-37586DBA1305}" presName="compositeShape" presStyleCnt="0">
        <dgm:presLayoutVars>
          <dgm:chMax val="2"/>
          <dgm:dir/>
          <dgm:resizeHandles val="exact"/>
        </dgm:presLayoutVars>
      </dgm:prSet>
      <dgm:spPr/>
      <dgm:t>
        <a:bodyPr/>
        <a:lstStyle/>
        <a:p>
          <a:endParaRPr lang="en-US"/>
        </a:p>
      </dgm:t>
    </dgm:pt>
    <dgm:pt modelId="{64785889-E993-464F-8513-E6CBF0FA8CE2}" type="pres">
      <dgm:prSet presAssocID="{45D51552-4B90-47F4-8741-37586DBA1305}" presName="divider" presStyleLbl="fgShp" presStyleIdx="0" presStyleCnt="1" custAng="300000"/>
      <dgm:spPr/>
    </dgm:pt>
    <dgm:pt modelId="{674CD256-2B92-4A5E-9421-D0800CE56E81}" type="pres">
      <dgm:prSet presAssocID="{F7B91FB3-47FB-46A8-BEE8-B68A93CA5E54}" presName="downArrow" presStyleLbl="node1" presStyleIdx="0" presStyleCnt="2" custAng="16200000" custScaleX="71382" custScaleY="220416" custLinFactNeighborX="1086"/>
      <dgm:spPr/>
      <dgm:t>
        <a:bodyPr/>
        <a:lstStyle/>
        <a:p>
          <a:endParaRPr lang="en-US"/>
        </a:p>
      </dgm:t>
    </dgm:pt>
    <dgm:pt modelId="{BB2F72A1-8543-4935-9D2F-2508ABA7E76B}" type="pres">
      <dgm:prSet presAssocID="{F7B91FB3-47FB-46A8-BEE8-B68A93CA5E54}" presName="downArrowText" presStyleLbl="revTx" presStyleIdx="0" presStyleCnt="2" custLinFactNeighborX="1514" custLinFactNeighborY="9971">
        <dgm:presLayoutVars>
          <dgm:bulletEnabled val="1"/>
        </dgm:presLayoutVars>
      </dgm:prSet>
      <dgm:spPr/>
      <dgm:t>
        <a:bodyPr/>
        <a:lstStyle/>
        <a:p>
          <a:endParaRPr lang="en-US"/>
        </a:p>
      </dgm:t>
    </dgm:pt>
    <dgm:pt modelId="{93DB9329-54AC-4B62-8DDC-15A5D3A85098}" type="pres">
      <dgm:prSet presAssocID="{AF5184E0-6A55-4600-913C-18F27E9DD80D}" presName="upArrow" presStyleLbl="node1" presStyleIdx="1" presStyleCnt="2" custAng="16200000" custScaleX="77271" custScaleY="228874"/>
      <dgm:spPr/>
      <dgm:t>
        <a:bodyPr/>
        <a:lstStyle/>
        <a:p>
          <a:endParaRPr lang="en-US"/>
        </a:p>
      </dgm:t>
    </dgm:pt>
    <dgm:pt modelId="{1B13DB56-19E4-44DE-B5CA-B72E7269678B}" type="pres">
      <dgm:prSet presAssocID="{AF5184E0-6A55-4600-913C-18F27E9DD80D}" presName="upArrowText" presStyleLbl="revTx" presStyleIdx="1" presStyleCnt="2" custLinFactNeighborX="-3028" custLinFactNeighborY="-5195">
        <dgm:presLayoutVars>
          <dgm:bulletEnabled val="1"/>
        </dgm:presLayoutVars>
      </dgm:prSet>
      <dgm:spPr/>
      <dgm:t>
        <a:bodyPr/>
        <a:lstStyle/>
        <a:p>
          <a:endParaRPr lang="en-US"/>
        </a:p>
      </dgm:t>
    </dgm:pt>
  </dgm:ptLst>
  <dgm:cxnLst>
    <dgm:cxn modelId="{EAF6F4FC-4F9E-4D55-9E00-4C43CEFC43CA}" srcId="{45D51552-4B90-47F4-8741-37586DBA1305}" destId="{AF5184E0-6A55-4600-913C-18F27E9DD80D}" srcOrd="1" destOrd="0" parTransId="{AFCC3656-A863-4712-9FDE-4EEE86EF6706}" sibTransId="{57C61EDF-3279-4E56-AAC9-F2793B3230BE}"/>
    <dgm:cxn modelId="{6EFE6069-ABEF-41B5-92AE-BFA20F47CBCA}" type="presOf" srcId="{F7B91FB3-47FB-46A8-BEE8-B68A93CA5E54}" destId="{BB2F72A1-8543-4935-9D2F-2508ABA7E76B}" srcOrd="0" destOrd="0" presId="urn:microsoft.com/office/officeart/2005/8/layout/arrow3"/>
    <dgm:cxn modelId="{42D7A80B-5517-4092-A241-0C7E243BF9CE}" type="presOf" srcId="{45D51552-4B90-47F4-8741-37586DBA1305}" destId="{F3B92D18-6E82-4134-976F-A9EAF47FD976}" srcOrd="0" destOrd="0" presId="urn:microsoft.com/office/officeart/2005/8/layout/arrow3"/>
    <dgm:cxn modelId="{90EAEC1D-115A-4033-8FE8-89294EA4C232}" srcId="{45D51552-4B90-47F4-8741-37586DBA1305}" destId="{F7B91FB3-47FB-46A8-BEE8-B68A93CA5E54}" srcOrd="0" destOrd="0" parTransId="{36E2531C-4146-4A63-82C3-F69B3F6BC244}" sibTransId="{52DBCA6D-1D00-409B-9DF8-8A24CC205D5C}"/>
    <dgm:cxn modelId="{D292CAA4-AD04-4467-A168-0DD9C5A8BA2F}" type="presOf" srcId="{AF5184E0-6A55-4600-913C-18F27E9DD80D}" destId="{1B13DB56-19E4-44DE-B5CA-B72E7269678B}" srcOrd="0" destOrd="0" presId="urn:microsoft.com/office/officeart/2005/8/layout/arrow3"/>
    <dgm:cxn modelId="{E2A60F27-99C9-4036-B33D-2BEC82783CF9}" type="presParOf" srcId="{F3B92D18-6E82-4134-976F-A9EAF47FD976}" destId="{64785889-E993-464F-8513-E6CBF0FA8CE2}" srcOrd="0" destOrd="0" presId="urn:microsoft.com/office/officeart/2005/8/layout/arrow3"/>
    <dgm:cxn modelId="{49EFE81F-9EA6-4D43-984A-97AC84E59916}" type="presParOf" srcId="{F3B92D18-6E82-4134-976F-A9EAF47FD976}" destId="{674CD256-2B92-4A5E-9421-D0800CE56E81}" srcOrd="1" destOrd="0" presId="urn:microsoft.com/office/officeart/2005/8/layout/arrow3"/>
    <dgm:cxn modelId="{AC623036-E0F7-4229-978B-F45BB80A0BE7}" type="presParOf" srcId="{F3B92D18-6E82-4134-976F-A9EAF47FD976}" destId="{BB2F72A1-8543-4935-9D2F-2508ABA7E76B}" srcOrd="2" destOrd="0" presId="urn:microsoft.com/office/officeart/2005/8/layout/arrow3"/>
    <dgm:cxn modelId="{E50C3634-9A7C-4D89-B66F-7502C590D555}" type="presParOf" srcId="{F3B92D18-6E82-4134-976F-A9EAF47FD976}" destId="{93DB9329-54AC-4B62-8DDC-15A5D3A85098}" srcOrd="3" destOrd="0" presId="urn:microsoft.com/office/officeart/2005/8/layout/arrow3"/>
    <dgm:cxn modelId="{26B6895A-27CD-4BC3-8597-99DC7B5D3D79}" type="presParOf" srcId="{F3B92D18-6E82-4134-976F-A9EAF47FD976}" destId="{1B13DB56-19E4-44DE-B5CA-B72E7269678B}"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5D51552-4B90-47F4-8741-37586DBA1305}" type="doc">
      <dgm:prSet loTypeId="urn:microsoft.com/office/officeart/2005/8/layout/arrow3" loCatId="relationship" qsTypeId="urn:microsoft.com/office/officeart/2005/8/quickstyle/3d1" qsCatId="3D" csTypeId="urn:microsoft.com/office/officeart/2005/8/colors/accent1_2" csCatId="accent1" phldr="1"/>
      <dgm:spPr/>
      <dgm:t>
        <a:bodyPr/>
        <a:lstStyle/>
        <a:p>
          <a:endParaRPr lang="en-US"/>
        </a:p>
      </dgm:t>
    </dgm:pt>
    <dgm:pt modelId="{F7B91FB3-47FB-46A8-BEE8-B68A93CA5E54}">
      <dgm:prSet phldrT="[Text]" custT="1"/>
      <dgm:spPr/>
      <dgm:t>
        <a:bodyPr/>
        <a:lstStyle/>
        <a:p>
          <a:r>
            <a:rPr lang="en-US" sz="1400" cap="none" dirty="0" smtClean="0">
              <a:solidFill>
                <a:schemeClr val="tx2"/>
              </a:solidFill>
              <a:latin typeface="Microsoft New Tai Lue" panose="020B0502040204020203" pitchFamily="34" charset="0"/>
              <a:cs typeface="Microsoft New Tai Lue" panose="020B0502040204020203" pitchFamily="34" charset="0"/>
            </a:rPr>
            <a:t>Participant </a:t>
          </a:r>
          <a:r>
            <a:rPr lang="en-US" sz="1400" b="1" u="sng" cap="none" dirty="0" smtClean="0">
              <a:solidFill>
                <a:schemeClr val="tx2"/>
              </a:solidFill>
              <a:latin typeface="Microsoft New Tai Lue" panose="020B0502040204020203" pitchFamily="34" charset="0"/>
              <a:cs typeface="Microsoft New Tai Lue" panose="020B0502040204020203" pitchFamily="34" charset="0"/>
            </a:rPr>
            <a:t>has</a:t>
          </a:r>
          <a:r>
            <a:rPr lang="en-US" sz="1400" cap="none" dirty="0" smtClean="0">
              <a:solidFill>
                <a:schemeClr val="tx2"/>
              </a:solidFill>
              <a:latin typeface="Microsoft New Tai Lue" panose="020B0502040204020203" pitchFamily="34" charset="0"/>
              <a:cs typeface="Microsoft New Tai Lue" panose="020B0502040204020203" pitchFamily="34" charset="0"/>
            </a:rPr>
            <a:t> a High School Diploma or equivalent at participation</a:t>
          </a:r>
          <a:endParaRPr lang="en-US" sz="1400" dirty="0"/>
        </a:p>
      </dgm:t>
    </dgm:pt>
    <dgm:pt modelId="{36E2531C-4146-4A63-82C3-F69B3F6BC244}" type="parTrans" cxnId="{90EAEC1D-115A-4033-8FE8-89294EA4C232}">
      <dgm:prSet/>
      <dgm:spPr/>
      <dgm:t>
        <a:bodyPr/>
        <a:lstStyle/>
        <a:p>
          <a:endParaRPr lang="en-US"/>
        </a:p>
      </dgm:t>
    </dgm:pt>
    <dgm:pt modelId="{52DBCA6D-1D00-409B-9DF8-8A24CC205D5C}" type="sibTrans" cxnId="{90EAEC1D-115A-4033-8FE8-89294EA4C232}">
      <dgm:prSet/>
      <dgm:spPr/>
      <dgm:t>
        <a:bodyPr/>
        <a:lstStyle/>
        <a:p>
          <a:endParaRPr lang="en-US"/>
        </a:p>
      </dgm:t>
    </dgm:pt>
    <dgm:pt modelId="{AF5184E0-6A55-4600-913C-18F27E9DD80D}">
      <dgm:prSet phldrT="[Text]" custT="1"/>
      <dgm:spPr/>
      <dgm:t>
        <a:bodyPr/>
        <a:lstStyle/>
        <a:p>
          <a:r>
            <a:rPr lang="en-US" sz="1800" cap="none" dirty="0" smtClean="0">
              <a:latin typeface="Microsoft New Tai Lue" panose="020B0502040204020203" pitchFamily="34" charset="0"/>
              <a:cs typeface="Microsoft New Tai Lue" panose="020B0502040204020203" pitchFamily="34" charset="0"/>
            </a:rPr>
            <a:t>Exiters who were enrolled in education/training except:</a:t>
          </a:r>
          <a:endParaRPr lang="en-US" sz="1800" dirty="0"/>
        </a:p>
      </dgm:t>
    </dgm:pt>
    <dgm:pt modelId="{AFCC3656-A863-4712-9FDE-4EEE86EF6706}" type="parTrans" cxnId="{EAF6F4FC-4F9E-4D55-9E00-4C43CEFC43CA}">
      <dgm:prSet/>
      <dgm:spPr/>
      <dgm:t>
        <a:bodyPr/>
        <a:lstStyle/>
        <a:p>
          <a:endParaRPr lang="en-US"/>
        </a:p>
      </dgm:t>
    </dgm:pt>
    <dgm:pt modelId="{57C61EDF-3279-4E56-AAC9-F2793B3230BE}" type="sibTrans" cxnId="{EAF6F4FC-4F9E-4D55-9E00-4C43CEFC43CA}">
      <dgm:prSet/>
      <dgm:spPr/>
      <dgm:t>
        <a:bodyPr/>
        <a:lstStyle/>
        <a:p>
          <a:endParaRPr lang="en-US"/>
        </a:p>
      </dgm:t>
    </dgm:pt>
    <dgm:pt modelId="{0130F844-C715-4DB4-9130-6DA0A3EF0CF2}">
      <dgm:prSet custT="1"/>
      <dgm:spPr/>
      <dgm:t>
        <a:bodyPr/>
        <a:lstStyle/>
        <a:p>
          <a:r>
            <a:rPr lang="en-US" sz="1800" dirty="0" smtClean="0">
              <a:latin typeface="Microsoft New Tai Lue" panose="020B0502040204020203" pitchFamily="34" charset="0"/>
              <a:cs typeface="Microsoft New Tai Lue" panose="020B0502040204020203" pitchFamily="34" charset="0"/>
            </a:rPr>
            <a:t>OJT</a:t>
          </a:r>
        </a:p>
      </dgm:t>
    </dgm:pt>
    <dgm:pt modelId="{81D623CF-BED2-4628-9445-4524C651A596}" type="parTrans" cxnId="{32A33641-E0FF-478A-A4E0-63CCB1FD5F36}">
      <dgm:prSet/>
      <dgm:spPr/>
      <dgm:t>
        <a:bodyPr/>
        <a:lstStyle/>
        <a:p>
          <a:endParaRPr lang="en-US"/>
        </a:p>
      </dgm:t>
    </dgm:pt>
    <dgm:pt modelId="{F4F33F31-A891-408B-B3B8-5CD01D6F75A2}" type="sibTrans" cxnId="{32A33641-E0FF-478A-A4E0-63CCB1FD5F36}">
      <dgm:prSet/>
      <dgm:spPr/>
      <dgm:t>
        <a:bodyPr/>
        <a:lstStyle/>
        <a:p>
          <a:endParaRPr lang="en-US"/>
        </a:p>
      </dgm:t>
    </dgm:pt>
    <dgm:pt modelId="{AABB8441-D530-462B-9AA2-F49FD1F5F02B}">
      <dgm:prSet custT="1"/>
      <dgm:spPr/>
      <dgm:t>
        <a:bodyPr/>
        <a:lstStyle/>
        <a:p>
          <a:r>
            <a:rPr lang="en-US" sz="1800" dirty="0" smtClean="0">
              <a:latin typeface="Microsoft New Tai Lue" panose="020B0502040204020203" pitchFamily="34" charset="0"/>
              <a:cs typeface="Microsoft New Tai Lue" panose="020B0502040204020203" pitchFamily="34" charset="0"/>
            </a:rPr>
            <a:t>CT</a:t>
          </a:r>
          <a:endParaRPr lang="en-US" sz="1800" cap="none" dirty="0">
            <a:latin typeface="Microsoft New Tai Lue" panose="020B0502040204020203" pitchFamily="34" charset="0"/>
            <a:cs typeface="Microsoft New Tai Lue" panose="020B0502040204020203" pitchFamily="34" charset="0"/>
          </a:endParaRPr>
        </a:p>
      </dgm:t>
    </dgm:pt>
    <dgm:pt modelId="{1846704A-C591-4341-912B-7F0F33DA23EC}" type="parTrans" cxnId="{70BDC874-37A1-4236-B791-58482E507FD8}">
      <dgm:prSet/>
      <dgm:spPr/>
      <dgm:t>
        <a:bodyPr/>
        <a:lstStyle/>
        <a:p>
          <a:endParaRPr lang="en-US"/>
        </a:p>
      </dgm:t>
    </dgm:pt>
    <dgm:pt modelId="{78DEBDD9-2767-4BE5-9577-5F9F31601AEF}" type="sibTrans" cxnId="{70BDC874-37A1-4236-B791-58482E507FD8}">
      <dgm:prSet/>
      <dgm:spPr/>
      <dgm:t>
        <a:bodyPr/>
        <a:lstStyle/>
        <a:p>
          <a:endParaRPr lang="en-US"/>
        </a:p>
      </dgm:t>
    </dgm:pt>
    <dgm:pt modelId="{7E1DF954-6EFD-465E-A7EF-46E7AEA3F344}">
      <dgm:prSet/>
      <dgm:spPr/>
      <dgm:t>
        <a:bodyPr/>
        <a:lstStyle/>
        <a:p>
          <a:endParaRPr lang="en-US"/>
        </a:p>
      </dgm:t>
    </dgm:pt>
    <dgm:pt modelId="{96CD50EF-6A7C-4A84-AE2D-63F874CFA152}" type="parTrans" cxnId="{14A1DC65-A88F-4222-811F-C081A04C659B}">
      <dgm:prSet/>
      <dgm:spPr/>
      <dgm:t>
        <a:bodyPr/>
        <a:lstStyle/>
        <a:p>
          <a:endParaRPr lang="en-US"/>
        </a:p>
      </dgm:t>
    </dgm:pt>
    <dgm:pt modelId="{C64C55EF-3AC9-4949-875A-03F3EE4CDCCF}" type="sibTrans" cxnId="{14A1DC65-A88F-4222-811F-C081A04C659B}">
      <dgm:prSet/>
      <dgm:spPr/>
      <dgm:t>
        <a:bodyPr/>
        <a:lstStyle/>
        <a:p>
          <a:endParaRPr lang="en-US"/>
        </a:p>
      </dgm:t>
    </dgm:pt>
    <dgm:pt modelId="{76E32B16-4FC8-478F-ACD2-4647AE1E26E7}">
      <dgm:prSet/>
      <dgm:spPr/>
      <dgm:t>
        <a:bodyPr/>
        <a:lstStyle/>
        <a:p>
          <a:endParaRPr lang="en-US"/>
        </a:p>
      </dgm:t>
    </dgm:pt>
    <dgm:pt modelId="{C135A149-59A6-4F37-8173-4A8F9BFD1567}" type="parTrans" cxnId="{27A65EE0-B179-454C-A234-BF4CD3898C9A}">
      <dgm:prSet/>
      <dgm:spPr/>
      <dgm:t>
        <a:bodyPr/>
        <a:lstStyle/>
        <a:p>
          <a:endParaRPr lang="en-US"/>
        </a:p>
      </dgm:t>
    </dgm:pt>
    <dgm:pt modelId="{546248A7-30A0-4582-9E84-A67844F11B8D}" type="sibTrans" cxnId="{27A65EE0-B179-454C-A234-BF4CD3898C9A}">
      <dgm:prSet/>
      <dgm:spPr/>
      <dgm:t>
        <a:bodyPr/>
        <a:lstStyle/>
        <a:p>
          <a:endParaRPr lang="en-US"/>
        </a:p>
      </dgm:t>
    </dgm:pt>
    <dgm:pt modelId="{B2028E14-4BB8-4BE9-A58E-D86FE41CD064}">
      <dgm:prSet/>
      <dgm:spPr/>
      <dgm:t>
        <a:bodyPr/>
        <a:lstStyle/>
        <a:p>
          <a:endParaRPr lang="en-US"/>
        </a:p>
      </dgm:t>
    </dgm:pt>
    <dgm:pt modelId="{59722AF4-8B63-4116-AB84-C70C8E11D7BB}" type="parTrans" cxnId="{050651D4-CAF7-4DCD-B423-5320522F7B95}">
      <dgm:prSet/>
      <dgm:spPr/>
      <dgm:t>
        <a:bodyPr/>
        <a:lstStyle/>
        <a:p>
          <a:endParaRPr lang="en-US"/>
        </a:p>
      </dgm:t>
    </dgm:pt>
    <dgm:pt modelId="{309960CA-3840-408F-B541-ED433D69B25E}" type="sibTrans" cxnId="{050651D4-CAF7-4DCD-B423-5320522F7B95}">
      <dgm:prSet/>
      <dgm:spPr/>
      <dgm:t>
        <a:bodyPr/>
        <a:lstStyle/>
        <a:p>
          <a:endParaRPr lang="en-US"/>
        </a:p>
      </dgm:t>
    </dgm:pt>
    <dgm:pt modelId="{B786D1A8-B371-46F6-987E-CFB28C6531BA}">
      <dgm:prSet/>
      <dgm:spPr/>
      <dgm:t>
        <a:bodyPr/>
        <a:lstStyle/>
        <a:p>
          <a:endParaRPr lang="en-US"/>
        </a:p>
      </dgm:t>
    </dgm:pt>
    <dgm:pt modelId="{36CF8DA3-3CA4-4E8A-B1D7-343688551E1F}" type="parTrans" cxnId="{76978AA1-DA20-4252-B75E-7FC49B1D19C2}">
      <dgm:prSet/>
      <dgm:spPr/>
      <dgm:t>
        <a:bodyPr/>
        <a:lstStyle/>
        <a:p>
          <a:endParaRPr lang="en-US"/>
        </a:p>
      </dgm:t>
    </dgm:pt>
    <dgm:pt modelId="{11A3240A-0DCD-4BF9-B5CD-EC11CDFFCBB4}" type="sibTrans" cxnId="{76978AA1-DA20-4252-B75E-7FC49B1D19C2}">
      <dgm:prSet/>
      <dgm:spPr/>
      <dgm:t>
        <a:bodyPr/>
        <a:lstStyle/>
        <a:p>
          <a:endParaRPr lang="en-US"/>
        </a:p>
      </dgm:t>
    </dgm:pt>
    <dgm:pt modelId="{D5EB9BB5-CAFC-4FF6-9953-3C47CCA1D06B}">
      <dgm:prSet/>
      <dgm:spPr/>
      <dgm:t>
        <a:bodyPr/>
        <a:lstStyle/>
        <a:p>
          <a:endParaRPr lang="en-US"/>
        </a:p>
      </dgm:t>
    </dgm:pt>
    <dgm:pt modelId="{8454A03C-FDC8-4E77-8946-91AB3D568CA5}" type="parTrans" cxnId="{A32B85F0-3155-46ED-8E36-E4E5D5DDD06C}">
      <dgm:prSet/>
      <dgm:spPr/>
      <dgm:t>
        <a:bodyPr/>
        <a:lstStyle/>
        <a:p>
          <a:endParaRPr lang="en-US"/>
        </a:p>
      </dgm:t>
    </dgm:pt>
    <dgm:pt modelId="{2E47A4D0-9811-41AC-9B67-8E4FC08C65CF}" type="sibTrans" cxnId="{A32B85F0-3155-46ED-8E36-E4E5D5DDD06C}">
      <dgm:prSet/>
      <dgm:spPr/>
      <dgm:t>
        <a:bodyPr/>
        <a:lstStyle/>
        <a:p>
          <a:endParaRPr lang="en-US"/>
        </a:p>
      </dgm:t>
    </dgm:pt>
    <dgm:pt modelId="{2D0D9827-EBE9-4A1D-83DC-DEDC32FAE247}">
      <dgm:prSet/>
      <dgm:spPr/>
      <dgm:t>
        <a:bodyPr/>
        <a:lstStyle/>
        <a:p>
          <a:endParaRPr lang="en-US"/>
        </a:p>
      </dgm:t>
    </dgm:pt>
    <dgm:pt modelId="{170B997D-70E3-4B9C-8E6A-29EEAB604239}" type="parTrans" cxnId="{0DD4A503-5DC4-4D02-9FB5-1BB8D4A8D557}">
      <dgm:prSet/>
      <dgm:spPr/>
      <dgm:t>
        <a:bodyPr/>
        <a:lstStyle/>
        <a:p>
          <a:endParaRPr lang="en-US"/>
        </a:p>
      </dgm:t>
    </dgm:pt>
    <dgm:pt modelId="{E5C87F6C-881A-4A09-810F-5B46357CEFBA}" type="sibTrans" cxnId="{0DD4A503-5DC4-4D02-9FB5-1BB8D4A8D557}">
      <dgm:prSet/>
      <dgm:spPr/>
      <dgm:t>
        <a:bodyPr/>
        <a:lstStyle/>
        <a:p>
          <a:endParaRPr lang="en-US"/>
        </a:p>
      </dgm:t>
    </dgm:pt>
    <dgm:pt modelId="{91652330-ACBD-472E-A30B-BACABE3C785A}">
      <dgm:prSet/>
      <dgm:spPr/>
      <dgm:t>
        <a:bodyPr/>
        <a:lstStyle/>
        <a:p>
          <a:endParaRPr lang="en-US"/>
        </a:p>
      </dgm:t>
    </dgm:pt>
    <dgm:pt modelId="{7B1B0EAE-7C18-4F94-9B02-5FBBB88D011A}" type="parTrans" cxnId="{1F4C89F7-0912-42F1-8218-0699EF994CDC}">
      <dgm:prSet/>
      <dgm:spPr/>
      <dgm:t>
        <a:bodyPr/>
        <a:lstStyle/>
        <a:p>
          <a:endParaRPr lang="en-US"/>
        </a:p>
      </dgm:t>
    </dgm:pt>
    <dgm:pt modelId="{F2264C91-DCFF-4DAB-A2AD-3C9326751A5D}" type="sibTrans" cxnId="{1F4C89F7-0912-42F1-8218-0699EF994CDC}">
      <dgm:prSet/>
      <dgm:spPr/>
      <dgm:t>
        <a:bodyPr/>
        <a:lstStyle/>
        <a:p>
          <a:endParaRPr lang="en-US"/>
        </a:p>
      </dgm:t>
    </dgm:pt>
    <dgm:pt modelId="{0EDA4A89-2CCA-4FEC-9B24-3AB8D71E63B9}">
      <dgm:prSet/>
      <dgm:spPr/>
      <dgm:t>
        <a:bodyPr/>
        <a:lstStyle/>
        <a:p>
          <a:endParaRPr lang="en-US"/>
        </a:p>
      </dgm:t>
    </dgm:pt>
    <dgm:pt modelId="{CBEB6EAE-5117-45F3-9D72-526ACA628893}" type="parTrans" cxnId="{668F90E2-D8DE-49DE-8F26-E7FCA26A4519}">
      <dgm:prSet/>
      <dgm:spPr/>
      <dgm:t>
        <a:bodyPr/>
        <a:lstStyle/>
        <a:p>
          <a:endParaRPr lang="en-US"/>
        </a:p>
      </dgm:t>
    </dgm:pt>
    <dgm:pt modelId="{61D76690-1FB0-44D3-BBDB-C562966A7CF7}" type="sibTrans" cxnId="{668F90E2-D8DE-49DE-8F26-E7FCA26A4519}">
      <dgm:prSet/>
      <dgm:spPr/>
      <dgm:t>
        <a:bodyPr/>
        <a:lstStyle/>
        <a:p>
          <a:endParaRPr lang="en-US"/>
        </a:p>
      </dgm:t>
    </dgm:pt>
    <dgm:pt modelId="{4BFDA450-D4C7-4321-A369-51FC299E8E33}">
      <dgm:prSet/>
      <dgm:spPr/>
      <dgm:t>
        <a:bodyPr/>
        <a:lstStyle/>
        <a:p>
          <a:endParaRPr lang="en-US"/>
        </a:p>
      </dgm:t>
    </dgm:pt>
    <dgm:pt modelId="{E26E37C3-1F26-4A29-B2DC-21124E7A6B7A}" type="parTrans" cxnId="{32E6DB19-1C73-4D49-97F4-7271D187F062}">
      <dgm:prSet/>
      <dgm:spPr/>
      <dgm:t>
        <a:bodyPr/>
        <a:lstStyle/>
        <a:p>
          <a:endParaRPr lang="en-US"/>
        </a:p>
      </dgm:t>
    </dgm:pt>
    <dgm:pt modelId="{10C61B3E-ADC0-4AA9-BE03-59A1D930B7C8}" type="sibTrans" cxnId="{32E6DB19-1C73-4D49-97F4-7271D187F062}">
      <dgm:prSet/>
      <dgm:spPr/>
      <dgm:t>
        <a:bodyPr/>
        <a:lstStyle/>
        <a:p>
          <a:endParaRPr lang="en-US"/>
        </a:p>
      </dgm:t>
    </dgm:pt>
    <dgm:pt modelId="{61DE91CB-B9E6-47B6-8F0D-EDE291E9E40D}">
      <dgm:prSet custT="1"/>
      <dgm:spPr/>
      <dgm:t>
        <a:bodyPr/>
        <a:lstStyle/>
        <a:p>
          <a:r>
            <a:rPr lang="en-US" sz="1400" dirty="0" smtClean="0">
              <a:latin typeface="Microsoft New Tai Lue" panose="020B0502040204020203" pitchFamily="34" charset="0"/>
              <a:cs typeface="Microsoft New Tai Lue" panose="020B0502040204020203" pitchFamily="34" charset="0"/>
            </a:rPr>
            <a:t>Post-Secondary within one year after exit or any time during participation. Credentials include:</a:t>
          </a:r>
          <a:endParaRPr lang="en-US" sz="1400" cap="none" dirty="0" smtClean="0">
            <a:solidFill>
              <a:schemeClr val="tx1"/>
            </a:solidFill>
            <a:latin typeface="Microsoft New Tai Lue" panose="020B0502040204020203" pitchFamily="34" charset="0"/>
            <a:cs typeface="Microsoft New Tai Lue" panose="020B0502040204020203" pitchFamily="34" charset="0"/>
          </a:endParaRPr>
        </a:p>
      </dgm:t>
    </dgm:pt>
    <dgm:pt modelId="{69C0B8DD-B98E-4BCE-B671-621CE9FA56A3}" type="parTrans" cxnId="{BB411D23-D632-4007-96FF-5996200BF304}">
      <dgm:prSet/>
      <dgm:spPr/>
      <dgm:t>
        <a:bodyPr/>
        <a:lstStyle/>
        <a:p>
          <a:endParaRPr lang="en-US"/>
        </a:p>
      </dgm:t>
    </dgm:pt>
    <dgm:pt modelId="{2B027DEA-7223-412B-8670-252449D5EF51}" type="sibTrans" cxnId="{BB411D23-D632-4007-96FF-5996200BF304}">
      <dgm:prSet/>
      <dgm:spPr/>
      <dgm:t>
        <a:bodyPr/>
        <a:lstStyle/>
        <a:p>
          <a:endParaRPr lang="en-US"/>
        </a:p>
      </dgm:t>
    </dgm:pt>
    <dgm:pt modelId="{74E0AA00-9AE0-402D-8357-2636115C0471}">
      <dgm:prSet custT="1"/>
      <dgm:spPr/>
      <dgm:t>
        <a:bodyPr/>
        <a:lstStyle/>
        <a:p>
          <a:r>
            <a:rPr lang="en-US" sz="1400" dirty="0" smtClean="0">
              <a:latin typeface="Microsoft New Tai Lue" panose="020B0502040204020203" pitchFamily="34" charset="0"/>
              <a:cs typeface="Microsoft New Tai Lue" panose="020B0502040204020203" pitchFamily="34" charset="0"/>
            </a:rPr>
            <a:t>AA/AS, BA/BS</a:t>
          </a:r>
        </a:p>
      </dgm:t>
    </dgm:pt>
    <dgm:pt modelId="{7C97C149-72D0-49BC-80F8-4C93C3DF92A2}" type="parTrans" cxnId="{3792F7D0-5FFE-457E-ACC1-7A94E25114A3}">
      <dgm:prSet/>
      <dgm:spPr/>
      <dgm:t>
        <a:bodyPr/>
        <a:lstStyle/>
        <a:p>
          <a:endParaRPr lang="en-US"/>
        </a:p>
      </dgm:t>
    </dgm:pt>
    <dgm:pt modelId="{7A6203B8-DD0B-4954-BC71-0232E83B4953}" type="sibTrans" cxnId="{3792F7D0-5FFE-457E-ACC1-7A94E25114A3}">
      <dgm:prSet/>
      <dgm:spPr/>
      <dgm:t>
        <a:bodyPr/>
        <a:lstStyle/>
        <a:p>
          <a:endParaRPr lang="en-US"/>
        </a:p>
      </dgm:t>
    </dgm:pt>
    <dgm:pt modelId="{64E35799-172E-4BBA-BC3D-9C6048F693E3}">
      <dgm:prSet custT="1"/>
      <dgm:spPr/>
      <dgm:t>
        <a:bodyPr/>
        <a:lstStyle/>
        <a:p>
          <a:r>
            <a:rPr lang="en-US" sz="1400" strike="sngStrike" dirty="0" smtClean="0">
              <a:solidFill>
                <a:srgbClr val="FF0000"/>
              </a:solidFill>
              <a:latin typeface="Microsoft New Tai Lue" panose="020B0502040204020203" pitchFamily="34" charset="0"/>
              <a:cs typeface="Microsoft New Tai Lue" panose="020B0502040204020203" pitchFamily="34" charset="0"/>
            </a:rPr>
            <a:t>Masters</a:t>
          </a:r>
          <a:endParaRPr lang="en-US" sz="1400" strike="sngStrike" dirty="0">
            <a:solidFill>
              <a:srgbClr val="FF0000"/>
            </a:solidFill>
            <a:latin typeface="Microsoft New Tai Lue" panose="020B0502040204020203" pitchFamily="34" charset="0"/>
            <a:cs typeface="Microsoft New Tai Lue" panose="020B0502040204020203" pitchFamily="34" charset="0"/>
          </a:endParaRPr>
        </a:p>
      </dgm:t>
    </dgm:pt>
    <dgm:pt modelId="{2EEBF065-E9B1-4429-962F-5892795B2AB0}" type="parTrans" cxnId="{0D6602EE-1676-428D-AFAC-5DEFC2A5FEB8}">
      <dgm:prSet/>
      <dgm:spPr/>
      <dgm:t>
        <a:bodyPr/>
        <a:lstStyle/>
        <a:p>
          <a:endParaRPr lang="en-US"/>
        </a:p>
      </dgm:t>
    </dgm:pt>
    <dgm:pt modelId="{3C25341F-C59C-4E39-B392-E2EF2C4E5291}" type="sibTrans" cxnId="{0D6602EE-1676-428D-AFAC-5DEFC2A5FEB8}">
      <dgm:prSet/>
      <dgm:spPr/>
      <dgm:t>
        <a:bodyPr/>
        <a:lstStyle/>
        <a:p>
          <a:endParaRPr lang="en-US"/>
        </a:p>
      </dgm:t>
    </dgm:pt>
    <dgm:pt modelId="{1EBDDE07-0F96-4A9C-B7FB-ED24CEF8B4C4}">
      <dgm:prSet custT="1"/>
      <dgm:spPr/>
      <dgm:t>
        <a:bodyPr/>
        <a:lstStyle/>
        <a:p>
          <a:r>
            <a:rPr lang="en-US" sz="1400" dirty="0" smtClean="0">
              <a:latin typeface="Microsoft New Tai Lue" panose="020B0502040204020203" pitchFamily="34" charset="0"/>
              <a:cs typeface="Microsoft New Tai Lue" panose="020B0502040204020203" pitchFamily="34" charset="0"/>
            </a:rPr>
            <a:t>Occupational License</a:t>
          </a:r>
          <a:endParaRPr lang="en-US" sz="1400" dirty="0">
            <a:latin typeface="Microsoft New Tai Lue" panose="020B0502040204020203" pitchFamily="34" charset="0"/>
            <a:cs typeface="Microsoft New Tai Lue" panose="020B0502040204020203" pitchFamily="34" charset="0"/>
          </a:endParaRPr>
        </a:p>
      </dgm:t>
    </dgm:pt>
    <dgm:pt modelId="{9F9D3456-357A-4A3D-ADE8-FC637ED2DC82}" type="parTrans" cxnId="{196DC82A-57F3-4CAD-A46E-E0F26ADDC351}">
      <dgm:prSet/>
      <dgm:spPr/>
      <dgm:t>
        <a:bodyPr/>
        <a:lstStyle/>
        <a:p>
          <a:endParaRPr lang="en-US"/>
        </a:p>
      </dgm:t>
    </dgm:pt>
    <dgm:pt modelId="{2E2E2890-66B3-4322-81D2-4E6E01D2E749}" type="sibTrans" cxnId="{196DC82A-57F3-4CAD-A46E-E0F26ADDC351}">
      <dgm:prSet/>
      <dgm:spPr/>
      <dgm:t>
        <a:bodyPr/>
        <a:lstStyle/>
        <a:p>
          <a:endParaRPr lang="en-US"/>
        </a:p>
      </dgm:t>
    </dgm:pt>
    <dgm:pt modelId="{1B311DCC-CF79-4B2F-A40D-E262E42C2BA6}">
      <dgm:prSet custT="1"/>
      <dgm:spPr/>
      <dgm:t>
        <a:bodyPr/>
        <a:lstStyle/>
        <a:p>
          <a:r>
            <a:rPr lang="en-US" sz="1400" dirty="0" smtClean="0">
              <a:latin typeface="Microsoft New Tai Lue" panose="020B0502040204020203" pitchFamily="34" charset="0"/>
              <a:cs typeface="Microsoft New Tai Lue" panose="020B0502040204020203" pitchFamily="34" charset="0"/>
            </a:rPr>
            <a:t>Occupational Certificate</a:t>
          </a:r>
          <a:endParaRPr lang="en-US" sz="1400" dirty="0">
            <a:latin typeface="Microsoft New Tai Lue" panose="020B0502040204020203" pitchFamily="34" charset="0"/>
            <a:cs typeface="Microsoft New Tai Lue" panose="020B0502040204020203" pitchFamily="34" charset="0"/>
          </a:endParaRPr>
        </a:p>
      </dgm:t>
    </dgm:pt>
    <dgm:pt modelId="{1FA84619-8C7C-4BD9-91B3-91B01FDCDC60}" type="parTrans" cxnId="{BDCE48CE-706E-4D55-8FEF-D6BF83DF308D}">
      <dgm:prSet/>
      <dgm:spPr/>
      <dgm:t>
        <a:bodyPr/>
        <a:lstStyle/>
        <a:p>
          <a:endParaRPr lang="en-US"/>
        </a:p>
      </dgm:t>
    </dgm:pt>
    <dgm:pt modelId="{86225693-FD85-4591-A729-6FCE0D690E76}" type="sibTrans" cxnId="{BDCE48CE-706E-4D55-8FEF-D6BF83DF308D}">
      <dgm:prSet/>
      <dgm:spPr/>
      <dgm:t>
        <a:bodyPr/>
        <a:lstStyle/>
        <a:p>
          <a:endParaRPr lang="en-US"/>
        </a:p>
      </dgm:t>
    </dgm:pt>
    <dgm:pt modelId="{3047EAD5-68B2-4BC3-A3F6-A5B024E7FD80}">
      <dgm:prSet custT="1"/>
      <dgm:spPr/>
      <dgm:t>
        <a:bodyPr/>
        <a:lstStyle/>
        <a:p>
          <a:r>
            <a:rPr lang="en-US" sz="1400" dirty="0" smtClean="0">
              <a:latin typeface="Microsoft New Tai Lue" panose="020B0502040204020203" pitchFamily="34" charset="0"/>
              <a:cs typeface="Microsoft New Tai Lue" panose="020B0502040204020203" pitchFamily="34" charset="0"/>
            </a:rPr>
            <a:t>Occupational Certification</a:t>
          </a:r>
          <a:endParaRPr lang="en-US" sz="1400" dirty="0">
            <a:latin typeface="Microsoft New Tai Lue" panose="020B0502040204020203" pitchFamily="34" charset="0"/>
            <a:cs typeface="Microsoft New Tai Lue" panose="020B0502040204020203" pitchFamily="34" charset="0"/>
          </a:endParaRPr>
        </a:p>
      </dgm:t>
    </dgm:pt>
    <dgm:pt modelId="{A0BA006C-47CF-4833-A8D6-D519BB3CB44B}" type="parTrans" cxnId="{DFD9DD5F-66CF-4D02-916F-13390BB8BB05}">
      <dgm:prSet/>
      <dgm:spPr/>
      <dgm:t>
        <a:bodyPr/>
        <a:lstStyle/>
        <a:p>
          <a:endParaRPr lang="en-US"/>
        </a:p>
      </dgm:t>
    </dgm:pt>
    <dgm:pt modelId="{7C37CBDB-662A-41EB-9D41-9E1814CE59E9}" type="sibTrans" cxnId="{DFD9DD5F-66CF-4D02-916F-13390BB8BB05}">
      <dgm:prSet/>
      <dgm:spPr/>
      <dgm:t>
        <a:bodyPr/>
        <a:lstStyle/>
        <a:p>
          <a:endParaRPr lang="en-US"/>
        </a:p>
      </dgm:t>
    </dgm:pt>
    <dgm:pt modelId="{13D44FAB-A301-4BF8-BCAE-4DFE58A753A0}">
      <dgm:prSet custT="1"/>
      <dgm:spPr/>
      <dgm:t>
        <a:bodyPr/>
        <a:lstStyle/>
        <a:p>
          <a:r>
            <a:rPr lang="en-US" sz="1400" dirty="0" smtClean="0">
              <a:latin typeface="Microsoft New Tai Lue" panose="020B0502040204020203" pitchFamily="34" charset="0"/>
              <a:cs typeface="Microsoft New Tai Lue" panose="020B0502040204020203" pitchFamily="34" charset="0"/>
            </a:rPr>
            <a:t>Other Recognized Diploma, Degree, or Certificate</a:t>
          </a:r>
          <a:endParaRPr lang="en-US" sz="1400" dirty="0">
            <a:latin typeface="Microsoft New Tai Lue" panose="020B0502040204020203" pitchFamily="34" charset="0"/>
            <a:cs typeface="Microsoft New Tai Lue" panose="020B0502040204020203" pitchFamily="34" charset="0"/>
          </a:endParaRPr>
        </a:p>
      </dgm:t>
    </dgm:pt>
    <dgm:pt modelId="{F4A8D31A-4A8C-4C15-AB68-6432AF019C6E}" type="parTrans" cxnId="{BCFE7249-967C-4A10-BB1A-CCBCC4D8CE8E}">
      <dgm:prSet/>
      <dgm:spPr/>
      <dgm:t>
        <a:bodyPr/>
        <a:lstStyle/>
        <a:p>
          <a:endParaRPr lang="en-US"/>
        </a:p>
      </dgm:t>
    </dgm:pt>
    <dgm:pt modelId="{53AC7C77-4EC0-4F9D-B185-AFBB6A8D56D3}" type="sibTrans" cxnId="{BCFE7249-967C-4A10-BB1A-CCBCC4D8CE8E}">
      <dgm:prSet/>
      <dgm:spPr/>
      <dgm:t>
        <a:bodyPr/>
        <a:lstStyle/>
        <a:p>
          <a:endParaRPr lang="en-US"/>
        </a:p>
      </dgm:t>
    </dgm:pt>
    <dgm:pt modelId="{F3B92D18-6E82-4134-976F-A9EAF47FD976}" type="pres">
      <dgm:prSet presAssocID="{45D51552-4B90-47F4-8741-37586DBA1305}" presName="compositeShape" presStyleCnt="0">
        <dgm:presLayoutVars>
          <dgm:chMax val="2"/>
          <dgm:dir/>
          <dgm:resizeHandles val="exact"/>
        </dgm:presLayoutVars>
      </dgm:prSet>
      <dgm:spPr/>
      <dgm:t>
        <a:bodyPr/>
        <a:lstStyle/>
        <a:p>
          <a:endParaRPr lang="en-US"/>
        </a:p>
      </dgm:t>
    </dgm:pt>
    <dgm:pt modelId="{64785889-E993-464F-8513-E6CBF0FA8CE2}" type="pres">
      <dgm:prSet presAssocID="{45D51552-4B90-47F4-8741-37586DBA1305}" presName="divider" presStyleLbl="fgShp" presStyleIdx="0" presStyleCnt="1" custAng="300000" custLinFactNeighborY="13181"/>
      <dgm:spPr/>
    </dgm:pt>
    <dgm:pt modelId="{674CD256-2B92-4A5E-9421-D0800CE56E81}" type="pres">
      <dgm:prSet presAssocID="{F7B91FB3-47FB-46A8-BEE8-B68A93CA5E54}" presName="downArrow" presStyleLbl="node1" presStyleIdx="0" presStyleCnt="2" custAng="16200000" custScaleX="66696" custScaleY="220416" custLinFactNeighborX="1086"/>
      <dgm:spPr/>
      <dgm:t>
        <a:bodyPr/>
        <a:lstStyle/>
        <a:p>
          <a:endParaRPr lang="en-US"/>
        </a:p>
      </dgm:t>
    </dgm:pt>
    <dgm:pt modelId="{BB2F72A1-8543-4935-9D2F-2508ABA7E76B}" type="pres">
      <dgm:prSet presAssocID="{F7B91FB3-47FB-46A8-BEE8-B68A93CA5E54}" presName="downArrowText" presStyleLbl="revTx" presStyleIdx="0" presStyleCnt="2" custScaleX="144169" custScaleY="116967" custLinFactNeighborX="19024" custLinFactNeighborY="10969">
        <dgm:presLayoutVars>
          <dgm:bulletEnabled val="1"/>
        </dgm:presLayoutVars>
      </dgm:prSet>
      <dgm:spPr/>
      <dgm:t>
        <a:bodyPr/>
        <a:lstStyle/>
        <a:p>
          <a:endParaRPr lang="en-US"/>
        </a:p>
      </dgm:t>
    </dgm:pt>
    <dgm:pt modelId="{93DB9329-54AC-4B62-8DDC-15A5D3A85098}" type="pres">
      <dgm:prSet presAssocID="{AF5184E0-6A55-4600-913C-18F27E9DD80D}" presName="upArrow" presStyleLbl="node1" presStyleIdx="1" presStyleCnt="2" custAng="16200000" custScaleX="71938" custScaleY="228874" custLinFactNeighborX="884" custLinFactNeighborY="10435"/>
      <dgm:spPr/>
      <dgm:t>
        <a:bodyPr/>
        <a:lstStyle/>
        <a:p>
          <a:endParaRPr lang="en-US"/>
        </a:p>
      </dgm:t>
    </dgm:pt>
    <dgm:pt modelId="{1B13DB56-19E4-44DE-B5CA-B72E7269678B}" type="pres">
      <dgm:prSet presAssocID="{AF5184E0-6A55-4600-913C-18F27E9DD80D}" presName="upArrowText" presStyleLbl="revTx" presStyleIdx="1" presStyleCnt="2" custScaleX="111756" custScaleY="116530" custLinFactNeighborX="3357" custLinFactNeighborY="-11003">
        <dgm:presLayoutVars>
          <dgm:bulletEnabled val="1"/>
        </dgm:presLayoutVars>
      </dgm:prSet>
      <dgm:spPr/>
      <dgm:t>
        <a:bodyPr/>
        <a:lstStyle/>
        <a:p>
          <a:endParaRPr lang="en-US"/>
        </a:p>
      </dgm:t>
    </dgm:pt>
  </dgm:ptLst>
  <dgm:cxnLst>
    <dgm:cxn modelId="{27A65EE0-B179-454C-A234-BF4CD3898C9A}" srcId="{7E1DF954-6EFD-465E-A7EF-46E7AEA3F344}" destId="{76E32B16-4FC8-478F-ACD2-4647AE1E26E7}" srcOrd="0" destOrd="0" parTransId="{C135A149-59A6-4F37-8173-4A8F9BFD1567}" sibTransId="{546248A7-30A0-4582-9E84-A67844F11B8D}"/>
    <dgm:cxn modelId="{BCFE7249-967C-4A10-BB1A-CCBCC4D8CE8E}" srcId="{61DE91CB-B9E6-47B6-8F0D-EDE291E9E40D}" destId="{13D44FAB-A301-4BF8-BCAE-4DFE58A753A0}" srcOrd="5" destOrd="0" parTransId="{F4A8D31A-4A8C-4C15-AB68-6432AF019C6E}" sibTransId="{53AC7C77-4EC0-4F9D-B185-AFBB6A8D56D3}"/>
    <dgm:cxn modelId="{A32B85F0-3155-46ED-8E36-E4E5D5DDD06C}" srcId="{76E32B16-4FC8-478F-ACD2-4647AE1E26E7}" destId="{D5EB9BB5-CAFC-4FF6-9953-3C47CCA1D06B}" srcOrd="2" destOrd="0" parTransId="{8454A03C-FDC8-4E77-8946-91AB3D568CA5}" sibTransId="{2E47A4D0-9811-41AC-9B67-8E4FC08C65CF}"/>
    <dgm:cxn modelId="{09A31443-DE3D-481E-9E49-A9B2EB1F6741}" type="presOf" srcId="{1EBDDE07-0F96-4A9C-B7FB-ED24CEF8B4C4}" destId="{BB2F72A1-8543-4935-9D2F-2508ABA7E76B}" srcOrd="0" destOrd="4" presId="urn:microsoft.com/office/officeart/2005/8/layout/arrow3"/>
    <dgm:cxn modelId="{70BDC874-37A1-4236-B791-58482E507FD8}" srcId="{AF5184E0-6A55-4600-913C-18F27E9DD80D}" destId="{AABB8441-D530-462B-9AA2-F49FD1F5F02B}" srcOrd="1" destOrd="0" parTransId="{1846704A-C591-4341-912B-7F0F33DA23EC}" sibTransId="{78DEBDD9-2767-4BE5-9577-5F9F31601AEF}"/>
    <dgm:cxn modelId="{196DC82A-57F3-4CAD-A46E-E0F26ADDC351}" srcId="{61DE91CB-B9E6-47B6-8F0D-EDE291E9E40D}" destId="{1EBDDE07-0F96-4A9C-B7FB-ED24CEF8B4C4}" srcOrd="2" destOrd="0" parTransId="{9F9D3456-357A-4A3D-ADE8-FC637ED2DC82}" sibTransId="{2E2E2890-66B3-4322-81D2-4E6E01D2E749}"/>
    <dgm:cxn modelId="{401550A6-A486-47D3-AB52-CFF73B496E69}" type="presOf" srcId="{45D51552-4B90-47F4-8741-37586DBA1305}" destId="{F3B92D18-6E82-4134-976F-A9EAF47FD976}" srcOrd="0" destOrd="0" presId="urn:microsoft.com/office/officeart/2005/8/layout/arrow3"/>
    <dgm:cxn modelId="{14A1DC65-A88F-4222-811F-C081A04C659B}" srcId="{45D51552-4B90-47F4-8741-37586DBA1305}" destId="{7E1DF954-6EFD-465E-A7EF-46E7AEA3F344}" srcOrd="2" destOrd="0" parTransId="{96CD50EF-6A7C-4A84-AE2D-63F874CFA152}" sibTransId="{C64C55EF-3AC9-4949-875A-03F3EE4CDCCF}"/>
    <dgm:cxn modelId="{B0617ACF-90F5-4444-8192-1E8974121F59}" type="presOf" srcId="{AABB8441-D530-462B-9AA2-F49FD1F5F02B}" destId="{1B13DB56-19E4-44DE-B5CA-B72E7269678B}" srcOrd="0" destOrd="2" presId="urn:microsoft.com/office/officeart/2005/8/layout/arrow3"/>
    <dgm:cxn modelId="{54EE7FFA-00E0-444F-BAC4-2D23EEBD571B}" type="presOf" srcId="{61DE91CB-B9E6-47B6-8F0D-EDE291E9E40D}" destId="{BB2F72A1-8543-4935-9D2F-2508ABA7E76B}" srcOrd="0" destOrd="1" presId="urn:microsoft.com/office/officeart/2005/8/layout/arrow3"/>
    <dgm:cxn modelId="{76978AA1-DA20-4252-B75E-7FC49B1D19C2}" srcId="{76E32B16-4FC8-478F-ACD2-4647AE1E26E7}" destId="{B786D1A8-B371-46F6-987E-CFB28C6531BA}" srcOrd="1" destOrd="0" parTransId="{36CF8DA3-3CA4-4E8A-B1D7-343688551E1F}" sibTransId="{11A3240A-0DCD-4BF9-B5CD-EC11CDFFCBB4}"/>
    <dgm:cxn modelId="{BDCE48CE-706E-4D55-8FEF-D6BF83DF308D}" srcId="{61DE91CB-B9E6-47B6-8F0D-EDE291E9E40D}" destId="{1B311DCC-CF79-4B2F-A40D-E262E42C2BA6}" srcOrd="3" destOrd="0" parTransId="{1FA84619-8C7C-4BD9-91B3-91B01FDCDC60}" sibTransId="{86225693-FD85-4591-A729-6FCE0D690E76}"/>
    <dgm:cxn modelId="{CDB8F379-C183-47F7-8EB3-F1F38BC412A8}" type="presOf" srcId="{1B311DCC-CF79-4B2F-A40D-E262E42C2BA6}" destId="{BB2F72A1-8543-4935-9D2F-2508ABA7E76B}" srcOrd="0" destOrd="5" presId="urn:microsoft.com/office/officeart/2005/8/layout/arrow3"/>
    <dgm:cxn modelId="{32E6DB19-1C73-4D49-97F4-7271D187F062}" srcId="{76E32B16-4FC8-478F-ACD2-4647AE1E26E7}" destId="{4BFDA450-D4C7-4321-A369-51FC299E8E33}" srcOrd="6" destOrd="0" parTransId="{E26E37C3-1F26-4A29-B2DC-21124E7A6B7A}" sibTransId="{10C61B3E-ADC0-4AA9-BE03-59A1D930B7C8}"/>
    <dgm:cxn modelId="{0D6602EE-1676-428D-AFAC-5DEFC2A5FEB8}" srcId="{61DE91CB-B9E6-47B6-8F0D-EDE291E9E40D}" destId="{64E35799-172E-4BBA-BC3D-9C6048F693E3}" srcOrd="1" destOrd="0" parTransId="{2EEBF065-E9B1-4429-962F-5892795B2AB0}" sibTransId="{3C25341F-C59C-4E39-B392-E2EF2C4E5291}"/>
    <dgm:cxn modelId="{E4B292E0-4714-4F8F-807C-0D48D17599EF}" type="presOf" srcId="{3047EAD5-68B2-4BC3-A3F6-A5B024E7FD80}" destId="{BB2F72A1-8543-4935-9D2F-2508ABA7E76B}" srcOrd="0" destOrd="6" presId="urn:microsoft.com/office/officeart/2005/8/layout/arrow3"/>
    <dgm:cxn modelId="{DFD9DD5F-66CF-4D02-916F-13390BB8BB05}" srcId="{61DE91CB-B9E6-47B6-8F0D-EDE291E9E40D}" destId="{3047EAD5-68B2-4BC3-A3F6-A5B024E7FD80}" srcOrd="4" destOrd="0" parTransId="{A0BA006C-47CF-4833-A8D6-D519BB3CB44B}" sibTransId="{7C37CBDB-662A-41EB-9D41-9E1814CE59E9}"/>
    <dgm:cxn modelId="{F34CB7E4-34D9-4756-83BE-5B11CB17A8AB}" type="presOf" srcId="{13D44FAB-A301-4BF8-BCAE-4DFE58A753A0}" destId="{BB2F72A1-8543-4935-9D2F-2508ABA7E76B}" srcOrd="0" destOrd="7" presId="urn:microsoft.com/office/officeart/2005/8/layout/arrow3"/>
    <dgm:cxn modelId="{90EAEC1D-115A-4033-8FE8-89294EA4C232}" srcId="{45D51552-4B90-47F4-8741-37586DBA1305}" destId="{F7B91FB3-47FB-46A8-BEE8-B68A93CA5E54}" srcOrd="0" destOrd="0" parTransId="{36E2531C-4146-4A63-82C3-F69B3F6BC244}" sibTransId="{52DBCA6D-1D00-409B-9DF8-8A24CC205D5C}"/>
    <dgm:cxn modelId="{1F4C89F7-0912-42F1-8218-0699EF994CDC}" srcId="{76E32B16-4FC8-478F-ACD2-4647AE1E26E7}" destId="{91652330-ACBD-472E-A30B-BACABE3C785A}" srcOrd="4" destOrd="0" parTransId="{7B1B0EAE-7C18-4F94-9B02-5FBBB88D011A}" sibTransId="{F2264C91-DCFF-4DAB-A2AD-3C9326751A5D}"/>
    <dgm:cxn modelId="{2857952A-04A6-4A9E-8F51-9BECCAA5CC36}" type="presOf" srcId="{74E0AA00-9AE0-402D-8357-2636115C0471}" destId="{BB2F72A1-8543-4935-9D2F-2508ABA7E76B}" srcOrd="0" destOrd="2" presId="urn:microsoft.com/office/officeart/2005/8/layout/arrow3"/>
    <dgm:cxn modelId="{0DD4A503-5DC4-4D02-9FB5-1BB8D4A8D557}" srcId="{76E32B16-4FC8-478F-ACD2-4647AE1E26E7}" destId="{2D0D9827-EBE9-4A1D-83DC-DEDC32FAE247}" srcOrd="3" destOrd="0" parTransId="{170B997D-70E3-4B9C-8E6A-29EEAB604239}" sibTransId="{E5C87F6C-881A-4A09-810F-5B46357CEFBA}"/>
    <dgm:cxn modelId="{3792F7D0-5FFE-457E-ACC1-7A94E25114A3}" srcId="{61DE91CB-B9E6-47B6-8F0D-EDE291E9E40D}" destId="{74E0AA00-9AE0-402D-8357-2636115C0471}" srcOrd="0" destOrd="0" parTransId="{7C97C149-72D0-49BC-80F8-4C93C3DF92A2}" sibTransId="{7A6203B8-DD0B-4954-BC71-0232E83B4953}"/>
    <dgm:cxn modelId="{BB411D23-D632-4007-96FF-5996200BF304}" srcId="{F7B91FB3-47FB-46A8-BEE8-B68A93CA5E54}" destId="{61DE91CB-B9E6-47B6-8F0D-EDE291E9E40D}" srcOrd="0" destOrd="0" parTransId="{69C0B8DD-B98E-4BCE-B671-621CE9FA56A3}" sibTransId="{2B027DEA-7223-412B-8670-252449D5EF51}"/>
    <dgm:cxn modelId="{A70BB763-C1C8-4649-A804-02CDA0734367}" type="presOf" srcId="{F7B91FB3-47FB-46A8-BEE8-B68A93CA5E54}" destId="{BB2F72A1-8543-4935-9D2F-2508ABA7E76B}" srcOrd="0" destOrd="0" presId="urn:microsoft.com/office/officeart/2005/8/layout/arrow3"/>
    <dgm:cxn modelId="{050651D4-CAF7-4DCD-B423-5320522F7B95}" srcId="{76E32B16-4FC8-478F-ACD2-4647AE1E26E7}" destId="{B2028E14-4BB8-4BE9-A58E-D86FE41CD064}" srcOrd="0" destOrd="0" parTransId="{59722AF4-8B63-4116-AB84-C70C8E11D7BB}" sibTransId="{309960CA-3840-408F-B541-ED433D69B25E}"/>
    <dgm:cxn modelId="{856E6454-C8C7-45AC-8201-2AB5DA66F6BE}" type="presOf" srcId="{AF5184E0-6A55-4600-913C-18F27E9DD80D}" destId="{1B13DB56-19E4-44DE-B5CA-B72E7269678B}" srcOrd="0" destOrd="0" presId="urn:microsoft.com/office/officeart/2005/8/layout/arrow3"/>
    <dgm:cxn modelId="{32A33641-E0FF-478A-A4E0-63CCB1FD5F36}" srcId="{AF5184E0-6A55-4600-913C-18F27E9DD80D}" destId="{0130F844-C715-4DB4-9130-6DA0A3EF0CF2}" srcOrd="0" destOrd="0" parTransId="{81D623CF-BED2-4628-9445-4524C651A596}" sibTransId="{F4F33F31-A891-408B-B3B8-5CD01D6F75A2}"/>
    <dgm:cxn modelId="{4B7FC838-9A09-4996-BA47-DA08C50CEAD0}" type="presOf" srcId="{64E35799-172E-4BBA-BC3D-9C6048F693E3}" destId="{BB2F72A1-8543-4935-9D2F-2508ABA7E76B}" srcOrd="0" destOrd="3" presId="urn:microsoft.com/office/officeart/2005/8/layout/arrow3"/>
    <dgm:cxn modelId="{044D061F-45B1-4599-B816-D2166637A17A}" type="presOf" srcId="{0130F844-C715-4DB4-9130-6DA0A3EF0CF2}" destId="{1B13DB56-19E4-44DE-B5CA-B72E7269678B}" srcOrd="0" destOrd="1" presId="urn:microsoft.com/office/officeart/2005/8/layout/arrow3"/>
    <dgm:cxn modelId="{EAF6F4FC-4F9E-4D55-9E00-4C43CEFC43CA}" srcId="{45D51552-4B90-47F4-8741-37586DBA1305}" destId="{AF5184E0-6A55-4600-913C-18F27E9DD80D}" srcOrd="1" destOrd="0" parTransId="{AFCC3656-A863-4712-9FDE-4EEE86EF6706}" sibTransId="{57C61EDF-3279-4E56-AAC9-F2793B3230BE}"/>
    <dgm:cxn modelId="{668F90E2-D8DE-49DE-8F26-E7FCA26A4519}" srcId="{76E32B16-4FC8-478F-ACD2-4647AE1E26E7}" destId="{0EDA4A89-2CCA-4FEC-9B24-3AB8D71E63B9}" srcOrd="5" destOrd="0" parTransId="{CBEB6EAE-5117-45F3-9D72-526ACA628893}" sibTransId="{61D76690-1FB0-44D3-BBDB-C562966A7CF7}"/>
    <dgm:cxn modelId="{FBC43ACC-EF0E-44FE-8921-8A528BF3A48F}" type="presParOf" srcId="{F3B92D18-6E82-4134-976F-A9EAF47FD976}" destId="{64785889-E993-464F-8513-E6CBF0FA8CE2}" srcOrd="0" destOrd="0" presId="urn:microsoft.com/office/officeart/2005/8/layout/arrow3"/>
    <dgm:cxn modelId="{3A93881D-98E2-43F4-B2F6-1AE6448A7081}" type="presParOf" srcId="{F3B92D18-6E82-4134-976F-A9EAF47FD976}" destId="{674CD256-2B92-4A5E-9421-D0800CE56E81}" srcOrd="1" destOrd="0" presId="urn:microsoft.com/office/officeart/2005/8/layout/arrow3"/>
    <dgm:cxn modelId="{7F9FBB85-D3DE-4461-8CBD-D4B686D9E804}" type="presParOf" srcId="{F3B92D18-6E82-4134-976F-A9EAF47FD976}" destId="{BB2F72A1-8543-4935-9D2F-2508ABA7E76B}" srcOrd="2" destOrd="0" presId="urn:microsoft.com/office/officeart/2005/8/layout/arrow3"/>
    <dgm:cxn modelId="{20217B7A-6901-491E-999D-E9D3FCE2140C}" type="presParOf" srcId="{F3B92D18-6E82-4134-976F-A9EAF47FD976}" destId="{93DB9329-54AC-4B62-8DDC-15A5D3A85098}" srcOrd="3" destOrd="0" presId="urn:microsoft.com/office/officeart/2005/8/layout/arrow3"/>
    <dgm:cxn modelId="{8C29F661-02AB-4468-9E75-074F7907A318}" type="presParOf" srcId="{F3B92D18-6E82-4134-976F-A9EAF47FD976}" destId="{1B13DB56-19E4-44DE-B5CA-B72E7269678B}"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D51552-4B90-47F4-8741-37586DBA1305}" type="doc">
      <dgm:prSet loTypeId="urn:microsoft.com/office/officeart/2005/8/layout/arrow3" loCatId="relationship" qsTypeId="urn:microsoft.com/office/officeart/2005/8/quickstyle/3d1" qsCatId="3D" csTypeId="urn:microsoft.com/office/officeart/2005/8/colors/accent1_2" csCatId="accent1" phldr="1"/>
      <dgm:spPr/>
      <dgm:t>
        <a:bodyPr/>
        <a:lstStyle/>
        <a:p>
          <a:endParaRPr lang="en-US"/>
        </a:p>
      </dgm:t>
    </dgm:pt>
    <dgm:pt modelId="{F7B91FB3-47FB-46A8-BEE8-B68A93CA5E54}">
      <dgm:prSet phldrT="[Text]" custT="1"/>
      <dgm:spPr/>
      <dgm:t>
        <a:bodyPr anchor="t"/>
        <a:lstStyle/>
        <a:p>
          <a:pPr algn="l"/>
          <a:r>
            <a:rPr lang="en-US" sz="1600" cap="none" dirty="0" smtClean="0">
              <a:latin typeface="Microsoft New Tai Lue" panose="020B0502040204020203" pitchFamily="34" charset="0"/>
              <a:cs typeface="Microsoft New Tai Lue" panose="020B0502040204020203" pitchFamily="34" charset="0"/>
            </a:rPr>
            <a:t>Individuals in the denominator who achieved a skills gain during the reporting period, including:</a:t>
          </a:r>
        </a:p>
        <a:p>
          <a:pPr algn="l"/>
          <a:r>
            <a:rPr lang="en-US" sz="1600" cap="none" dirty="0" smtClean="0">
              <a:latin typeface="Microsoft New Tai Lue" panose="020B0502040204020203" pitchFamily="34" charset="0"/>
              <a:cs typeface="Microsoft New Tai Lue" panose="020B0502040204020203" pitchFamily="34" charset="0"/>
            </a:rPr>
            <a:t>- Satisfactory progress report toward an established milestone from an employer/training provider</a:t>
          </a:r>
        </a:p>
        <a:p>
          <a:pPr algn="l"/>
          <a:r>
            <a:rPr lang="en-US" sz="1600" cap="none" dirty="0" smtClean="0">
              <a:latin typeface="Microsoft New Tai Lue" panose="020B0502040204020203" pitchFamily="34" charset="0"/>
              <a:cs typeface="Microsoft New Tai Lue" panose="020B0502040204020203" pitchFamily="34" charset="0"/>
            </a:rPr>
            <a:t>- Passage of an exam required for an occupation or progress attaining technical/occupational skills as evidenced by trade related benchmarks</a:t>
          </a:r>
        </a:p>
        <a:p>
          <a:pPr algn="l"/>
          <a:endParaRPr lang="en-US" sz="1600" dirty="0" smtClean="0"/>
        </a:p>
        <a:p>
          <a:pPr algn="l"/>
          <a:endParaRPr lang="en-US" sz="1600" dirty="0" smtClean="0"/>
        </a:p>
      </dgm:t>
    </dgm:pt>
    <dgm:pt modelId="{36E2531C-4146-4A63-82C3-F69B3F6BC244}" type="parTrans" cxnId="{90EAEC1D-115A-4033-8FE8-89294EA4C232}">
      <dgm:prSet/>
      <dgm:spPr/>
      <dgm:t>
        <a:bodyPr/>
        <a:lstStyle/>
        <a:p>
          <a:endParaRPr lang="en-US"/>
        </a:p>
      </dgm:t>
    </dgm:pt>
    <dgm:pt modelId="{52DBCA6D-1D00-409B-9DF8-8A24CC205D5C}" type="sibTrans" cxnId="{90EAEC1D-115A-4033-8FE8-89294EA4C232}">
      <dgm:prSet/>
      <dgm:spPr/>
      <dgm:t>
        <a:bodyPr/>
        <a:lstStyle/>
        <a:p>
          <a:endParaRPr lang="en-US"/>
        </a:p>
      </dgm:t>
    </dgm:pt>
    <dgm:pt modelId="{AF5184E0-6A55-4600-913C-18F27E9DD80D}">
      <dgm:prSet phldrT="[Text]" custT="1"/>
      <dgm:spPr/>
      <dgm:t>
        <a:bodyPr anchor="t"/>
        <a:lstStyle/>
        <a:p>
          <a:r>
            <a:rPr lang="en-US" sz="1600" cap="none" dirty="0" smtClean="0">
              <a:latin typeface="Microsoft New Tai Lue" panose="020B0502040204020203" pitchFamily="34" charset="0"/>
              <a:cs typeface="Microsoft New Tai Lue" panose="020B0502040204020203" pitchFamily="34" charset="0"/>
            </a:rPr>
            <a:t>Any </a:t>
          </a:r>
          <a:r>
            <a:rPr lang="en-US" sz="1600" cap="none" dirty="0" smtClean="0">
              <a:solidFill>
                <a:srgbClr val="0070C0"/>
              </a:solidFill>
              <a:latin typeface="Microsoft New Tai Lue" panose="020B0502040204020203" pitchFamily="34" charset="0"/>
              <a:cs typeface="Microsoft New Tai Lue" panose="020B0502040204020203" pitchFamily="34" charset="0"/>
            </a:rPr>
            <a:t>OPEN </a:t>
          </a:r>
          <a:r>
            <a:rPr lang="en-US" sz="1600" cap="none" dirty="0" smtClean="0">
              <a:latin typeface="Microsoft New Tai Lue" panose="020B0502040204020203" pitchFamily="34" charset="0"/>
              <a:cs typeface="Microsoft New Tai Lue" panose="020B0502040204020203" pitchFamily="34" charset="0"/>
            </a:rPr>
            <a:t>participant who has been enrolled in education and/or training leading to a post-secondary credential or employment in WIOA Title I, II, or IV</a:t>
          </a:r>
          <a:endParaRPr lang="en-US" sz="1600" dirty="0"/>
        </a:p>
      </dgm:t>
    </dgm:pt>
    <dgm:pt modelId="{AFCC3656-A863-4712-9FDE-4EEE86EF6706}" type="parTrans" cxnId="{EAF6F4FC-4F9E-4D55-9E00-4C43CEFC43CA}">
      <dgm:prSet/>
      <dgm:spPr/>
      <dgm:t>
        <a:bodyPr/>
        <a:lstStyle/>
        <a:p>
          <a:endParaRPr lang="en-US"/>
        </a:p>
      </dgm:t>
    </dgm:pt>
    <dgm:pt modelId="{57C61EDF-3279-4E56-AAC9-F2793B3230BE}" type="sibTrans" cxnId="{EAF6F4FC-4F9E-4D55-9E00-4C43CEFC43CA}">
      <dgm:prSet/>
      <dgm:spPr/>
      <dgm:t>
        <a:bodyPr/>
        <a:lstStyle/>
        <a:p>
          <a:endParaRPr lang="en-US"/>
        </a:p>
      </dgm:t>
    </dgm:pt>
    <dgm:pt modelId="{BE3F6670-97BE-4BE6-AE55-7A6C049DDCDA}">
      <dgm:prSet custT="1"/>
      <dgm:spPr/>
      <dgm:t>
        <a:bodyPr anchor="t"/>
        <a:lstStyle/>
        <a:p>
          <a:r>
            <a:rPr lang="en-US" sz="1400" cap="none" dirty="0" smtClean="0">
              <a:latin typeface="Microsoft New Tai Lue" panose="020B0502040204020203" pitchFamily="34" charset="0"/>
              <a:cs typeface="Microsoft New Tai Lue" panose="020B0502040204020203" pitchFamily="34" charset="0"/>
            </a:rPr>
            <a:t>OJT and CT are included</a:t>
          </a:r>
        </a:p>
      </dgm:t>
    </dgm:pt>
    <dgm:pt modelId="{51A2CA78-8807-47A1-88FC-F4D18A194221}" type="parTrans" cxnId="{976A1977-9F36-4234-873C-585DF59A8CC6}">
      <dgm:prSet/>
      <dgm:spPr/>
      <dgm:t>
        <a:bodyPr/>
        <a:lstStyle/>
        <a:p>
          <a:endParaRPr lang="en-US"/>
        </a:p>
      </dgm:t>
    </dgm:pt>
    <dgm:pt modelId="{7F93D308-A34A-4D6B-A4B2-5FF032586E7B}" type="sibTrans" cxnId="{976A1977-9F36-4234-873C-585DF59A8CC6}">
      <dgm:prSet/>
      <dgm:spPr/>
      <dgm:t>
        <a:bodyPr/>
        <a:lstStyle/>
        <a:p>
          <a:endParaRPr lang="en-US"/>
        </a:p>
      </dgm:t>
    </dgm:pt>
    <dgm:pt modelId="{F3B92D18-6E82-4134-976F-A9EAF47FD976}" type="pres">
      <dgm:prSet presAssocID="{45D51552-4B90-47F4-8741-37586DBA1305}" presName="compositeShape" presStyleCnt="0">
        <dgm:presLayoutVars>
          <dgm:chMax val="2"/>
          <dgm:dir/>
          <dgm:resizeHandles val="exact"/>
        </dgm:presLayoutVars>
      </dgm:prSet>
      <dgm:spPr/>
      <dgm:t>
        <a:bodyPr/>
        <a:lstStyle/>
        <a:p>
          <a:endParaRPr lang="en-US"/>
        </a:p>
      </dgm:t>
    </dgm:pt>
    <dgm:pt modelId="{64785889-E993-464F-8513-E6CBF0FA8CE2}" type="pres">
      <dgm:prSet presAssocID="{45D51552-4B90-47F4-8741-37586DBA1305}" presName="divider" presStyleLbl="fgShp" presStyleIdx="0" presStyleCnt="1" custAng="300000" custLinFactNeighborX="264" custLinFactNeighborY="-439"/>
      <dgm:spPr/>
    </dgm:pt>
    <dgm:pt modelId="{674CD256-2B92-4A5E-9421-D0800CE56E81}" type="pres">
      <dgm:prSet presAssocID="{F7B91FB3-47FB-46A8-BEE8-B68A93CA5E54}" presName="downArrow" presStyleLbl="node1" presStyleIdx="0" presStyleCnt="2" custAng="16200000" custScaleX="66696" custScaleY="203204" custLinFactNeighborX="-12095" custLinFactNeighborY="-1474"/>
      <dgm:spPr/>
      <dgm:t>
        <a:bodyPr/>
        <a:lstStyle/>
        <a:p>
          <a:endParaRPr lang="en-US"/>
        </a:p>
      </dgm:t>
    </dgm:pt>
    <dgm:pt modelId="{BB2F72A1-8543-4935-9D2F-2508ABA7E76B}" type="pres">
      <dgm:prSet presAssocID="{F7B91FB3-47FB-46A8-BEE8-B68A93CA5E54}" presName="downArrowText" presStyleLbl="revTx" presStyleIdx="0" presStyleCnt="2" custScaleX="165586" custScaleY="105741" custLinFactNeighborX="20398" custLinFactNeighborY="8120">
        <dgm:presLayoutVars>
          <dgm:bulletEnabled val="1"/>
        </dgm:presLayoutVars>
      </dgm:prSet>
      <dgm:spPr/>
      <dgm:t>
        <a:bodyPr/>
        <a:lstStyle/>
        <a:p>
          <a:endParaRPr lang="en-US"/>
        </a:p>
      </dgm:t>
    </dgm:pt>
    <dgm:pt modelId="{93DB9329-54AC-4B62-8DDC-15A5D3A85098}" type="pres">
      <dgm:prSet presAssocID="{AF5184E0-6A55-4600-913C-18F27E9DD80D}" presName="upArrow" presStyleLbl="node1" presStyleIdx="1" presStyleCnt="2" custAng="16200000" custScaleX="71938" custScaleY="228874" custLinFactNeighborX="591" custLinFactNeighborY="1361"/>
      <dgm:spPr/>
      <dgm:t>
        <a:bodyPr/>
        <a:lstStyle/>
        <a:p>
          <a:endParaRPr lang="en-US"/>
        </a:p>
      </dgm:t>
    </dgm:pt>
    <dgm:pt modelId="{1B13DB56-19E4-44DE-B5CA-B72E7269678B}" type="pres">
      <dgm:prSet presAssocID="{AF5184E0-6A55-4600-913C-18F27E9DD80D}" presName="upArrowText" presStyleLbl="revTx" presStyleIdx="1" presStyleCnt="2" custScaleX="113684" custScaleY="94698" custLinFactNeighborX="-1586" custLinFactNeighborY="-13141">
        <dgm:presLayoutVars>
          <dgm:bulletEnabled val="1"/>
        </dgm:presLayoutVars>
      </dgm:prSet>
      <dgm:spPr/>
      <dgm:t>
        <a:bodyPr/>
        <a:lstStyle/>
        <a:p>
          <a:endParaRPr lang="en-US"/>
        </a:p>
      </dgm:t>
    </dgm:pt>
  </dgm:ptLst>
  <dgm:cxnLst>
    <dgm:cxn modelId="{EAF6F4FC-4F9E-4D55-9E00-4C43CEFC43CA}" srcId="{45D51552-4B90-47F4-8741-37586DBA1305}" destId="{AF5184E0-6A55-4600-913C-18F27E9DD80D}" srcOrd="1" destOrd="0" parTransId="{AFCC3656-A863-4712-9FDE-4EEE86EF6706}" sibTransId="{57C61EDF-3279-4E56-AAC9-F2793B3230BE}"/>
    <dgm:cxn modelId="{1F247F89-BF75-401D-8BB3-7778B33646C3}" type="presOf" srcId="{F7B91FB3-47FB-46A8-BEE8-B68A93CA5E54}" destId="{BB2F72A1-8543-4935-9D2F-2508ABA7E76B}" srcOrd="0" destOrd="0" presId="urn:microsoft.com/office/officeart/2005/8/layout/arrow3"/>
    <dgm:cxn modelId="{976A1977-9F36-4234-873C-585DF59A8CC6}" srcId="{AF5184E0-6A55-4600-913C-18F27E9DD80D}" destId="{BE3F6670-97BE-4BE6-AE55-7A6C049DDCDA}" srcOrd="0" destOrd="0" parTransId="{51A2CA78-8807-47A1-88FC-F4D18A194221}" sibTransId="{7F93D308-A34A-4D6B-A4B2-5FF032586E7B}"/>
    <dgm:cxn modelId="{90EAEC1D-115A-4033-8FE8-89294EA4C232}" srcId="{45D51552-4B90-47F4-8741-37586DBA1305}" destId="{F7B91FB3-47FB-46A8-BEE8-B68A93CA5E54}" srcOrd="0" destOrd="0" parTransId="{36E2531C-4146-4A63-82C3-F69B3F6BC244}" sibTransId="{52DBCA6D-1D00-409B-9DF8-8A24CC205D5C}"/>
    <dgm:cxn modelId="{BBF8081E-195F-422A-9EDB-09E6FF66C2FC}" type="presOf" srcId="{BE3F6670-97BE-4BE6-AE55-7A6C049DDCDA}" destId="{1B13DB56-19E4-44DE-B5CA-B72E7269678B}" srcOrd="0" destOrd="1" presId="urn:microsoft.com/office/officeart/2005/8/layout/arrow3"/>
    <dgm:cxn modelId="{05BC4243-8AB0-4B8B-B2FE-227339DC4C9B}" type="presOf" srcId="{45D51552-4B90-47F4-8741-37586DBA1305}" destId="{F3B92D18-6E82-4134-976F-A9EAF47FD976}" srcOrd="0" destOrd="0" presId="urn:microsoft.com/office/officeart/2005/8/layout/arrow3"/>
    <dgm:cxn modelId="{FFBE7DBF-F967-4E14-A06D-507B7A762B90}" type="presOf" srcId="{AF5184E0-6A55-4600-913C-18F27E9DD80D}" destId="{1B13DB56-19E4-44DE-B5CA-B72E7269678B}" srcOrd="0" destOrd="0" presId="urn:microsoft.com/office/officeart/2005/8/layout/arrow3"/>
    <dgm:cxn modelId="{1D422D76-9561-4887-93D1-3381F9D487A6}" type="presParOf" srcId="{F3B92D18-6E82-4134-976F-A9EAF47FD976}" destId="{64785889-E993-464F-8513-E6CBF0FA8CE2}" srcOrd="0" destOrd="0" presId="urn:microsoft.com/office/officeart/2005/8/layout/arrow3"/>
    <dgm:cxn modelId="{C85DFA1F-42B2-4CF6-9BB1-299510151D64}" type="presParOf" srcId="{F3B92D18-6E82-4134-976F-A9EAF47FD976}" destId="{674CD256-2B92-4A5E-9421-D0800CE56E81}" srcOrd="1" destOrd="0" presId="urn:microsoft.com/office/officeart/2005/8/layout/arrow3"/>
    <dgm:cxn modelId="{33B2A50F-B64B-4731-9E2E-0E0BAE4C35E2}" type="presParOf" srcId="{F3B92D18-6E82-4134-976F-A9EAF47FD976}" destId="{BB2F72A1-8543-4935-9D2F-2508ABA7E76B}" srcOrd="2" destOrd="0" presId="urn:microsoft.com/office/officeart/2005/8/layout/arrow3"/>
    <dgm:cxn modelId="{32C95114-30FC-4EAF-BEC4-D08B7308AE90}" type="presParOf" srcId="{F3B92D18-6E82-4134-976F-A9EAF47FD976}" destId="{93DB9329-54AC-4B62-8DDC-15A5D3A85098}" srcOrd="3" destOrd="0" presId="urn:microsoft.com/office/officeart/2005/8/layout/arrow3"/>
    <dgm:cxn modelId="{4AC7E336-AD1F-4E6F-A0F0-B3BA8A37E81A}" type="presParOf" srcId="{F3B92D18-6E82-4134-976F-A9EAF47FD976}" destId="{1B13DB56-19E4-44DE-B5CA-B72E7269678B}"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5D51552-4B90-47F4-8741-37586DBA1305}" type="doc">
      <dgm:prSet loTypeId="urn:microsoft.com/office/officeart/2005/8/layout/arrow3" loCatId="relationship" qsTypeId="urn:microsoft.com/office/officeart/2005/8/quickstyle/3d1" qsCatId="3D" csTypeId="urn:microsoft.com/office/officeart/2005/8/colors/accent1_2" csCatId="accent1" phldr="1"/>
      <dgm:spPr/>
      <dgm:t>
        <a:bodyPr/>
        <a:lstStyle/>
        <a:p>
          <a:endParaRPr lang="en-US"/>
        </a:p>
      </dgm:t>
    </dgm:pt>
    <dgm:pt modelId="{F7B91FB3-47FB-46A8-BEE8-B68A93CA5E54}">
      <dgm:prSet phldrT="[Text]" custT="1"/>
      <dgm:spPr/>
      <dgm:t>
        <a:bodyPr anchor="ctr"/>
        <a:lstStyle/>
        <a:p>
          <a:pPr algn="ctr"/>
          <a:r>
            <a:rPr lang="en-US" sz="1800" dirty="0" smtClean="0">
              <a:latin typeface="Microsoft New Tai Lue" panose="020B0502040204020203" pitchFamily="34" charset="0"/>
              <a:cs typeface="Microsoft New Tai Lue" panose="020B0502040204020203" pitchFamily="34" charset="0"/>
            </a:rPr>
            <a:t>Individuals in the denominator who are employed with same employer in Q2 AND Q4 After Exit</a:t>
          </a:r>
          <a:endParaRPr lang="en-US" sz="1800" dirty="0" smtClean="0"/>
        </a:p>
        <a:p>
          <a:pPr algn="ctr"/>
          <a:endParaRPr lang="en-US" sz="1800" dirty="0" smtClean="0"/>
        </a:p>
      </dgm:t>
    </dgm:pt>
    <dgm:pt modelId="{36E2531C-4146-4A63-82C3-F69B3F6BC244}" type="parTrans" cxnId="{90EAEC1D-115A-4033-8FE8-89294EA4C232}">
      <dgm:prSet/>
      <dgm:spPr/>
      <dgm:t>
        <a:bodyPr/>
        <a:lstStyle/>
        <a:p>
          <a:endParaRPr lang="en-US"/>
        </a:p>
      </dgm:t>
    </dgm:pt>
    <dgm:pt modelId="{52DBCA6D-1D00-409B-9DF8-8A24CC205D5C}" type="sibTrans" cxnId="{90EAEC1D-115A-4033-8FE8-89294EA4C232}">
      <dgm:prSet/>
      <dgm:spPr/>
      <dgm:t>
        <a:bodyPr/>
        <a:lstStyle/>
        <a:p>
          <a:endParaRPr lang="en-US"/>
        </a:p>
      </dgm:t>
    </dgm:pt>
    <dgm:pt modelId="{AF5184E0-6A55-4600-913C-18F27E9DD80D}">
      <dgm:prSet phldrT="[Text]" custT="1"/>
      <dgm:spPr/>
      <dgm:t>
        <a:bodyPr/>
        <a:lstStyle/>
        <a:p>
          <a:r>
            <a:rPr lang="en-US" sz="1800" dirty="0" smtClean="0">
              <a:latin typeface="Microsoft New Tai Lue" panose="020B0502040204020203" pitchFamily="34" charset="0"/>
              <a:cs typeface="Microsoft New Tai Lue" panose="020B0502040204020203" pitchFamily="34" charset="0"/>
            </a:rPr>
            <a:t>Exiters with wages Q2 After Exit</a:t>
          </a:r>
          <a:endParaRPr lang="en-US" sz="1800" dirty="0"/>
        </a:p>
      </dgm:t>
    </dgm:pt>
    <dgm:pt modelId="{AFCC3656-A863-4712-9FDE-4EEE86EF6706}" type="parTrans" cxnId="{EAF6F4FC-4F9E-4D55-9E00-4C43CEFC43CA}">
      <dgm:prSet/>
      <dgm:spPr/>
      <dgm:t>
        <a:bodyPr/>
        <a:lstStyle/>
        <a:p>
          <a:endParaRPr lang="en-US"/>
        </a:p>
      </dgm:t>
    </dgm:pt>
    <dgm:pt modelId="{57C61EDF-3279-4E56-AAC9-F2793B3230BE}" type="sibTrans" cxnId="{EAF6F4FC-4F9E-4D55-9E00-4C43CEFC43CA}">
      <dgm:prSet/>
      <dgm:spPr/>
      <dgm:t>
        <a:bodyPr/>
        <a:lstStyle/>
        <a:p>
          <a:endParaRPr lang="en-US"/>
        </a:p>
      </dgm:t>
    </dgm:pt>
    <dgm:pt modelId="{F3B92D18-6E82-4134-976F-A9EAF47FD976}" type="pres">
      <dgm:prSet presAssocID="{45D51552-4B90-47F4-8741-37586DBA1305}" presName="compositeShape" presStyleCnt="0">
        <dgm:presLayoutVars>
          <dgm:chMax val="2"/>
          <dgm:dir/>
          <dgm:resizeHandles val="exact"/>
        </dgm:presLayoutVars>
      </dgm:prSet>
      <dgm:spPr/>
      <dgm:t>
        <a:bodyPr/>
        <a:lstStyle/>
        <a:p>
          <a:endParaRPr lang="en-US"/>
        </a:p>
      </dgm:t>
    </dgm:pt>
    <dgm:pt modelId="{64785889-E993-464F-8513-E6CBF0FA8CE2}" type="pres">
      <dgm:prSet presAssocID="{45D51552-4B90-47F4-8741-37586DBA1305}" presName="divider" presStyleLbl="fgShp" presStyleIdx="0" presStyleCnt="1" custAng="300000" custLinFactNeighborX="264" custLinFactNeighborY="-439"/>
      <dgm:spPr/>
    </dgm:pt>
    <dgm:pt modelId="{674CD256-2B92-4A5E-9421-D0800CE56E81}" type="pres">
      <dgm:prSet presAssocID="{F7B91FB3-47FB-46A8-BEE8-B68A93CA5E54}" presName="downArrow" presStyleLbl="node1" presStyleIdx="0" presStyleCnt="2" custAng="16200000" custScaleX="66696" custScaleY="203204" custLinFactNeighborX="1672" custLinFactNeighborY="227"/>
      <dgm:spPr/>
      <dgm:t>
        <a:bodyPr/>
        <a:lstStyle/>
        <a:p>
          <a:endParaRPr lang="en-US"/>
        </a:p>
      </dgm:t>
    </dgm:pt>
    <dgm:pt modelId="{BB2F72A1-8543-4935-9D2F-2508ABA7E76B}" type="pres">
      <dgm:prSet presAssocID="{F7B91FB3-47FB-46A8-BEE8-B68A93CA5E54}" presName="downArrowText" presStyleLbl="revTx" presStyleIdx="0" presStyleCnt="2" custScaleX="123297" custScaleY="105741" custLinFactNeighborX="5844" custLinFactNeighborY="9335">
        <dgm:presLayoutVars>
          <dgm:bulletEnabled val="1"/>
        </dgm:presLayoutVars>
      </dgm:prSet>
      <dgm:spPr/>
      <dgm:t>
        <a:bodyPr/>
        <a:lstStyle/>
        <a:p>
          <a:endParaRPr lang="en-US"/>
        </a:p>
      </dgm:t>
    </dgm:pt>
    <dgm:pt modelId="{93DB9329-54AC-4B62-8DDC-15A5D3A85098}" type="pres">
      <dgm:prSet presAssocID="{AF5184E0-6A55-4600-913C-18F27E9DD80D}" presName="upArrow" presStyleLbl="node1" presStyleIdx="1" presStyleCnt="2" custAng="16200000" custScaleX="71938" custScaleY="228874" custLinFactNeighborX="591" custLinFactNeighborY="1361"/>
      <dgm:spPr/>
      <dgm:t>
        <a:bodyPr/>
        <a:lstStyle/>
        <a:p>
          <a:endParaRPr lang="en-US"/>
        </a:p>
      </dgm:t>
    </dgm:pt>
    <dgm:pt modelId="{1B13DB56-19E4-44DE-B5CA-B72E7269678B}" type="pres">
      <dgm:prSet presAssocID="{AF5184E0-6A55-4600-913C-18F27E9DD80D}" presName="upArrowText" presStyleLbl="revTx" presStyleIdx="1" presStyleCnt="2" custScaleX="113684" custScaleY="94698" custLinFactNeighborX="-1586" custLinFactNeighborY="-13141">
        <dgm:presLayoutVars>
          <dgm:bulletEnabled val="1"/>
        </dgm:presLayoutVars>
      </dgm:prSet>
      <dgm:spPr/>
      <dgm:t>
        <a:bodyPr/>
        <a:lstStyle/>
        <a:p>
          <a:endParaRPr lang="en-US"/>
        </a:p>
      </dgm:t>
    </dgm:pt>
  </dgm:ptLst>
  <dgm:cxnLst>
    <dgm:cxn modelId="{EAF6F4FC-4F9E-4D55-9E00-4C43CEFC43CA}" srcId="{45D51552-4B90-47F4-8741-37586DBA1305}" destId="{AF5184E0-6A55-4600-913C-18F27E9DD80D}" srcOrd="1" destOrd="0" parTransId="{AFCC3656-A863-4712-9FDE-4EEE86EF6706}" sibTransId="{57C61EDF-3279-4E56-AAC9-F2793B3230BE}"/>
    <dgm:cxn modelId="{023BCBA2-3C30-4687-90C8-DF4FA28DF7DD}" type="presOf" srcId="{F7B91FB3-47FB-46A8-BEE8-B68A93CA5E54}" destId="{BB2F72A1-8543-4935-9D2F-2508ABA7E76B}" srcOrd="0" destOrd="0" presId="urn:microsoft.com/office/officeart/2005/8/layout/arrow3"/>
    <dgm:cxn modelId="{90EAEC1D-115A-4033-8FE8-89294EA4C232}" srcId="{45D51552-4B90-47F4-8741-37586DBA1305}" destId="{F7B91FB3-47FB-46A8-BEE8-B68A93CA5E54}" srcOrd="0" destOrd="0" parTransId="{36E2531C-4146-4A63-82C3-F69B3F6BC244}" sibTransId="{52DBCA6D-1D00-409B-9DF8-8A24CC205D5C}"/>
    <dgm:cxn modelId="{9CF10A7C-DECA-4981-A9EC-C45EDF8B8368}" type="presOf" srcId="{AF5184E0-6A55-4600-913C-18F27E9DD80D}" destId="{1B13DB56-19E4-44DE-B5CA-B72E7269678B}" srcOrd="0" destOrd="0" presId="urn:microsoft.com/office/officeart/2005/8/layout/arrow3"/>
    <dgm:cxn modelId="{25F7144A-3FE4-4EC1-98ED-E932B5469BB0}" type="presOf" srcId="{45D51552-4B90-47F4-8741-37586DBA1305}" destId="{F3B92D18-6E82-4134-976F-A9EAF47FD976}" srcOrd="0" destOrd="0" presId="urn:microsoft.com/office/officeart/2005/8/layout/arrow3"/>
    <dgm:cxn modelId="{1EC8CE07-FD4B-4EEC-8D3D-94B50B28FD88}" type="presParOf" srcId="{F3B92D18-6E82-4134-976F-A9EAF47FD976}" destId="{64785889-E993-464F-8513-E6CBF0FA8CE2}" srcOrd="0" destOrd="0" presId="urn:microsoft.com/office/officeart/2005/8/layout/arrow3"/>
    <dgm:cxn modelId="{1ABC8264-DC29-4807-A57E-CC55CE03F1A2}" type="presParOf" srcId="{F3B92D18-6E82-4134-976F-A9EAF47FD976}" destId="{674CD256-2B92-4A5E-9421-D0800CE56E81}" srcOrd="1" destOrd="0" presId="urn:microsoft.com/office/officeart/2005/8/layout/arrow3"/>
    <dgm:cxn modelId="{E78CD6B7-60BF-4067-86E3-5B7DF3C2FDE6}" type="presParOf" srcId="{F3B92D18-6E82-4134-976F-A9EAF47FD976}" destId="{BB2F72A1-8543-4935-9D2F-2508ABA7E76B}" srcOrd="2" destOrd="0" presId="urn:microsoft.com/office/officeart/2005/8/layout/arrow3"/>
    <dgm:cxn modelId="{147CB41F-870A-4BCC-8267-3EE42E6AC7A7}" type="presParOf" srcId="{F3B92D18-6E82-4134-976F-A9EAF47FD976}" destId="{93DB9329-54AC-4B62-8DDC-15A5D3A85098}" srcOrd="3" destOrd="0" presId="urn:microsoft.com/office/officeart/2005/8/layout/arrow3"/>
    <dgm:cxn modelId="{DF8FAB45-3517-47B1-B2D1-123A3F0FE695}" type="presParOf" srcId="{F3B92D18-6E82-4134-976F-A9EAF47FD976}" destId="{1B13DB56-19E4-44DE-B5CA-B72E7269678B}"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5D51552-4B90-47F4-8741-37586DBA1305}" type="doc">
      <dgm:prSet loTypeId="urn:microsoft.com/office/officeart/2005/8/layout/arrow3" loCatId="relationship" qsTypeId="urn:microsoft.com/office/officeart/2005/8/quickstyle/3d1" qsCatId="3D" csTypeId="urn:microsoft.com/office/officeart/2005/8/colors/accent1_2" csCatId="accent1" phldr="1"/>
      <dgm:spPr/>
      <dgm:t>
        <a:bodyPr/>
        <a:lstStyle/>
        <a:p>
          <a:endParaRPr lang="en-US"/>
        </a:p>
      </dgm:t>
    </dgm:pt>
    <dgm:pt modelId="{F7B91FB3-47FB-46A8-BEE8-B68A93CA5E54}">
      <dgm:prSet phldrT="[Text]" custT="1"/>
      <dgm:spPr/>
      <dgm:t>
        <a:bodyPr/>
        <a:lstStyle/>
        <a:p>
          <a:pPr algn="ctr"/>
          <a:r>
            <a:rPr lang="en-US" sz="1800" dirty="0" smtClean="0">
              <a:latin typeface="Microsoft New Tai Lue" panose="020B0502040204020203" pitchFamily="34" charset="0"/>
              <a:cs typeface="Microsoft New Tai Lue" panose="020B0502040204020203" pitchFamily="34" charset="0"/>
            </a:rPr>
            <a:t>The total number of establishments that received a service or, if it is an ongoing activity, are continuing to receive a service or other assistance during the reporting period</a:t>
          </a:r>
          <a:endParaRPr lang="en-US" sz="1800" dirty="0" smtClean="0"/>
        </a:p>
      </dgm:t>
    </dgm:pt>
    <dgm:pt modelId="{36E2531C-4146-4A63-82C3-F69B3F6BC244}" type="parTrans" cxnId="{90EAEC1D-115A-4033-8FE8-89294EA4C232}">
      <dgm:prSet/>
      <dgm:spPr/>
      <dgm:t>
        <a:bodyPr/>
        <a:lstStyle/>
        <a:p>
          <a:endParaRPr lang="en-US"/>
        </a:p>
      </dgm:t>
    </dgm:pt>
    <dgm:pt modelId="{52DBCA6D-1D00-409B-9DF8-8A24CC205D5C}" type="sibTrans" cxnId="{90EAEC1D-115A-4033-8FE8-89294EA4C232}">
      <dgm:prSet/>
      <dgm:spPr/>
      <dgm:t>
        <a:bodyPr/>
        <a:lstStyle/>
        <a:p>
          <a:endParaRPr lang="en-US"/>
        </a:p>
      </dgm:t>
    </dgm:pt>
    <dgm:pt modelId="{AF5184E0-6A55-4600-913C-18F27E9DD80D}">
      <dgm:prSet phldrT="[Text]" custT="1"/>
      <dgm:spPr/>
      <dgm:t>
        <a:bodyPr/>
        <a:lstStyle/>
        <a:p>
          <a:r>
            <a:rPr lang="en-US" sz="1800" dirty="0" smtClean="0">
              <a:latin typeface="Microsoft New Tai Lue" panose="020B0502040204020203" pitchFamily="34" charset="0"/>
              <a:cs typeface="Microsoft New Tai Lue" panose="020B0502040204020203" pitchFamily="34" charset="0"/>
            </a:rPr>
            <a:t>The total number of establishments located within the State during the final month or quarter of the reporting period</a:t>
          </a:r>
          <a:endParaRPr lang="en-US" sz="1800" dirty="0"/>
        </a:p>
      </dgm:t>
    </dgm:pt>
    <dgm:pt modelId="{AFCC3656-A863-4712-9FDE-4EEE86EF6706}" type="parTrans" cxnId="{EAF6F4FC-4F9E-4D55-9E00-4C43CEFC43CA}">
      <dgm:prSet/>
      <dgm:spPr/>
      <dgm:t>
        <a:bodyPr/>
        <a:lstStyle/>
        <a:p>
          <a:endParaRPr lang="en-US"/>
        </a:p>
      </dgm:t>
    </dgm:pt>
    <dgm:pt modelId="{57C61EDF-3279-4E56-AAC9-F2793B3230BE}" type="sibTrans" cxnId="{EAF6F4FC-4F9E-4D55-9E00-4C43CEFC43CA}">
      <dgm:prSet/>
      <dgm:spPr/>
      <dgm:t>
        <a:bodyPr/>
        <a:lstStyle/>
        <a:p>
          <a:endParaRPr lang="en-US"/>
        </a:p>
      </dgm:t>
    </dgm:pt>
    <dgm:pt modelId="{F3B92D18-6E82-4134-976F-A9EAF47FD976}" type="pres">
      <dgm:prSet presAssocID="{45D51552-4B90-47F4-8741-37586DBA1305}" presName="compositeShape" presStyleCnt="0">
        <dgm:presLayoutVars>
          <dgm:chMax val="2"/>
          <dgm:dir/>
          <dgm:resizeHandles val="exact"/>
        </dgm:presLayoutVars>
      </dgm:prSet>
      <dgm:spPr/>
      <dgm:t>
        <a:bodyPr/>
        <a:lstStyle/>
        <a:p>
          <a:endParaRPr lang="en-US"/>
        </a:p>
      </dgm:t>
    </dgm:pt>
    <dgm:pt modelId="{64785889-E993-464F-8513-E6CBF0FA8CE2}" type="pres">
      <dgm:prSet presAssocID="{45D51552-4B90-47F4-8741-37586DBA1305}" presName="divider" presStyleLbl="fgShp" presStyleIdx="0" presStyleCnt="1" custAng="300000" custLinFactNeighborX="264" custLinFactNeighborY="-439"/>
      <dgm:spPr/>
    </dgm:pt>
    <dgm:pt modelId="{674CD256-2B92-4A5E-9421-D0800CE56E81}" type="pres">
      <dgm:prSet presAssocID="{F7B91FB3-47FB-46A8-BEE8-B68A93CA5E54}" presName="downArrow" presStyleLbl="node1" presStyleIdx="0" presStyleCnt="2" custAng="16200000" custScaleX="66696" custScaleY="203204" custLinFactNeighborX="1672" custLinFactNeighborY="227"/>
      <dgm:spPr/>
      <dgm:t>
        <a:bodyPr/>
        <a:lstStyle/>
        <a:p>
          <a:endParaRPr lang="en-US"/>
        </a:p>
      </dgm:t>
    </dgm:pt>
    <dgm:pt modelId="{BB2F72A1-8543-4935-9D2F-2508ABA7E76B}" type="pres">
      <dgm:prSet presAssocID="{F7B91FB3-47FB-46A8-BEE8-B68A93CA5E54}" presName="downArrowText" presStyleLbl="revTx" presStyleIdx="0" presStyleCnt="2" custScaleX="123297" custScaleY="105741" custLinFactNeighborX="5844" custLinFactNeighborY="9335">
        <dgm:presLayoutVars>
          <dgm:bulletEnabled val="1"/>
        </dgm:presLayoutVars>
      </dgm:prSet>
      <dgm:spPr/>
      <dgm:t>
        <a:bodyPr/>
        <a:lstStyle/>
        <a:p>
          <a:endParaRPr lang="en-US"/>
        </a:p>
      </dgm:t>
    </dgm:pt>
    <dgm:pt modelId="{93DB9329-54AC-4B62-8DDC-15A5D3A85098}" type="pres">
      <dgm:prSet presAssocID="{AF5184E0-6A55-4600-913C-18F27E9DD80D}" presName="upArrow" presStyleLbl="node1" presStyleIdx="1" presStyleCnt="2" custAng="16200000" custScaleX="71938" custScaleY="228874" custLinFactNeighborX="591" custLinFactNeighborY="1361"/>
      <dgm:spPr/>
      <dgm:t>
        <a:bodyPr/>
        <a:lstStyle/>
        <a:p>
          <a:endParaRPr lang="en-US"/>
        </a:p>
      </dgm:t>
    </dgm:pt>
    <dgm:pt modelId="{1B13DB56-19E4-44DE-B5CA-B72E7269678B}" type="pres">
      <dgm:prSet presAssocID="{AF5184E0-6A55-4600-913C-18F27E9DD80D}" presName="upArrowText" presStyleLbl="revTx" presStyleIdx="1" presStyleCnt="2" custScaleX="113684" custScaleY="94698" custLinFactNeighborX="-1586" custLinFactNeighborY="-13141">
        <dgm:presLayoutVars>
          <dgm:bulletEnabled val="1"/>
        </dgm:presLayoutVars>
      </dgm:prSet>
      <dgm:spPr/>
      <dgm:t>
        <a:bodyPr/>
        <a:lstStyle/>
        <a:p>
          <a:endParaRPr lang="en-US"/>
        </a:p>
      </dgm:t>
    </dgm:pt>
  </dgm:ptLst>
  <dgm:cxnLst>
    <dgm:cxn modelId="{EAF6F4FC-4F9E-4D55-9E00-4C43CEFC43CA}" srcId="{45D51552-4B90-47F4-8741-37586DBA1305}" destId="{AF5184E0-6A55-4600-913C-18F27E9DD80D}" srcOrd="1" destOrd="0" parTransId="{AFCC3656-A863-4712-9FDE-4EEE86EF6706}" sibTransId="{57C61EDF-3279-4E56-AAC9-F2793B3230BE}"/>
    <dgm:cxn modelId="{97FBA1D1-D692-454D-9579-39D78835ABCE}" type="presOf" srcId="{F7B91FB3-47FB-46A8-BEE8-B68A93CA5E54}" destId="{BB2F72A1-8543-4935-9D2F-2508ABA7E76B}" srcOrd="0" destOrd="0" presId="urn:microsoft.com/office/officeart/2005/8/layout/arrow3"/>
    <dgm:cxn modelId="{CDA82F0F-E383-4961-88E2-EA7AB437D4D9}" type="presOf" srcId="{45D51552-4B90-47F4-8741-37586DBA1305}" destId="{F3B92D18-6E82-4134-976F-A9EAF47FD976}" srcOrd="0" destOrd="0" presId="urn:microsoft.com/office/officeart/2005/8/layout/arrow3"/>
    <dgm:cxn modelId="{90EAEC1D-115A-4033-8FE8-89294EA4C232}" srcId="{45D51552-4B90-47F4-8741-37586DBA1305}" destId="{F7B91FB3-47FB-46A8-BEE8-B68A93CA5E54}" srcOrd="0" destOrd="0" parTransId="{36E2531C-4146-4A63-82C3-F69B3F6BC244}" sibTransId="{52DBCA6D-1D00-409B-9DF8-8A24CC205D5C}"/>
    <dgm:cxn modelId="{1C5A379C-A357-4ADF-B17D-DD9F2A75AA01}" type="presOf" srcId="{AF5184E0-6A55-4600-913C-18F27E9DD80D}" destId="{1B13DB56-19E4-44DE-B5CA-B72E7269678B}" srcOrd="0" destOrd="0" presId="urn:microsoft.com/office/officeart/2005/8/layout/arrow3"/>
    <dgm:cxn modelId="{8CF9FDEF-0BB8-4281-B145-E28B1FB71A0B}" type="presParOf" srcId="{F3B92D18-6E82-4134-976F-A9EAF47FD976}" destId="{64785889-E993-464F-8513-E6CBF0FA8CE2}" srcOrd="0" destOrd="0" presId="urn:microsoft.com/office/officeart/2005/8/layout/arrow3"/>
    <dgm:cxn modelId="{65B135F3-780C-4AC8-9817-4B35898A734D}" type="presParOf" srcId="{F3B92D18-6E82-4134-976F-A9EAF47FD976}" destId="{674CD256-2B92-4A5E-9421-D0800CE56E81}" srcOrd="1" destOrd="0" presId="urn:microsoft.com/office/officeart/2005/8/layout/arrow3"/>
    <dgm:cxn modelId="{506E9869-F717-40C1-8E34-2E0D9450B4BE}" type="presParOf" srcId="{F3B92D18-6E82-4134-976F-A9EAF47FD976}" destId="{BB2F72A1-8543-4935-9D2F-2508ABA7E76B}" srcOrd="2" destOrd="0" presId="urn:microsoft.com/office/officeart/2005/8/layout/arrow3"/>
    <dgm:cxn modelId="{80E3F607-FDAF-4182-883F-8475046CAA02}" type="presParOf" srcId="{F3B92D18-6E82-4134-976F-A9EAF47FD976}" destId="{93DB9329-54AC-4B62-8DDC-15A5D3A85098}" srcOrd="3" destOrd="0" presId="urn:microsoft.com/office/officeart/2005/8/layout/arrow3"/>
    <dgm:cxn modelId="{69FF8308-EF40-4CED-A057-8A009ED26DF5}" type="presParOf" srcId="{F3B92D18-6E82-4134-976F-A9EAF47FD976}" destId="{1B13DB56-19E4-44DE-B5CA-B72E7269678B}"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5D51552-4B90-47F4-8741-37586DBA1305}" type="doc">
      <dgm:prSet loTypeId="urn:microsoft.com/office/officeart/2005/8/layout/arrow3" loCatId="relationship" qsTypeId="urn:microsoft.com/office/officeart/2005/8/quickstyle/3d1" qsCatId="3D" csTypeId="urn:microsoft.com/office/officeart/2005/8/colors/accent1_2" csCatId="accent1" phldr="1"/>
      <dgm:spPr/>
      <dgm:t>
        <a:bodyPr/>
        <a:lstStyle/>
        <a:p>
          <a:endParaRPr lang="en-US"/>
        </a:p>
      </dgm:t>
    </dgm:pt>
    <dgm:pt modelId="{AF5184E0-6A55-4600-913C-18F27E9DD80D}">
      <dgm:prSet phldrT="[Text]" custT="1"/>
      <dgm:spPr/>
      <dgm:t>
        <a:bodyPr/>
        <a:lstStyle/>
        <a:p>
          <a:r>
            <a:rPr lang="en-US" sz="1800" dirty="0" smtClean="0">
              <a:latin typeface="Microsoft New Tai Lue" panose="020B0502040204020203" pitchFamily="34" charset="0"/>
              <a:cs typeface="Microsoft New Tai Lue" panose="020B0502040204020203" pitchFamily="34" charset="0"/>
            </a:rPr>
            <a:t>The number of establishments served during the current reporting period</a:t>
          </a:r>
          <a:endParaRPr lang="en-US" sz="1800" dirty="0"/>
        </a:p>
      </dgm:t>
    </dgm:pt>
    <dgm:pt modelId="{AFCC3656-A863-4712-9FDE-4EEE86EF6706}" type="parTrans" cxnId="{EAF6F4FC-4F9E-4D55-9E00-4C43CEFC43CA}">
      <dgm:prSet/>
      <dgm:spPr/>
      <dgm:t>
        <a:bodyPr/>
        <a:lstStyle/>
        <a:p>
          <a:endParaRPr lang="en-US"/>
        </a:p>
      </dgm:t>
    </dgm:pt>
    <dgm:pt modelId="{57C61EDF-3279-4E56-AAC9-F2793B3230BE}" type="sibTrans" cxnId="{EAF6F4FC-4F9E-4D55-9E00-4C43CEFC43CA}">
      <dgm:prSet/>
      <dgm:spPr/>
      <dgm:t>
        <a:bodyPr/>
        <a:lstStyle/>
        <a:p>
          <a:endParaRPr lang="en-US"/>
        </a:p>
      </dgm:t>
    </dgm:pt>
    <dgm:pt modelId="{F7B91FB3-47FB-46A8-BEE8-B68A93CA5E54}">
      <dgm:prSet phldrT="[Text]" custT="1"/>
      <dgm:spPr/>
      <dgm:t>
        <a:bodyPr/>
        <a:lstStyle/>
        <a:p>
          <a:pPr algn="l"/>
          <a:r>
            <a:rPr lang="en-US" sz="1600" dirty="0" smtClean="0">
              <a:latin typeface="Microsoft New Tai Lue" panose="020B0502040204020203" pitchFamily="34" charset="0"/>
              <a:cs typeface="Microsoft New Tai Lue" panose="020B0502040204020203" pitchFamily="34" charset="0"/>
            </a:rPr>
            <a:t>The total number of establishments, as defined by Bureau of Labor Statistics (BLS) Quarterly Census of Employment and Wages (QCEW) program, served during the current reporting period (i.e., one program year) and that during the prior three reporting periods have used core program services more than once</a:t>
          </a:r>
          <a:endParaRPr lang="en-US" sz="1600" dirty="0" smtClean="0"/>
        </a:p>
      </dgm:t>
    </dgm:pt>
    <dgm:pt modelId="{52DBCA6D-1D00-409B-9DF8-8A24CC205D5C}" type="sibTrans" cxnId="{90EAEC1D-115A-4033-8FE8-89294EA4C232}">
      <dgm:prSet/>
      <dgm:spPr/>
      <dgm:t>
        <a:bodyPr/>
        <a:lstStyle/>
        <a:p>
          <a:endParaRPr lang="en-US"/>
        </a:p>
      </dgm:t>
    </dgm:pt>
    <dgm:pt modelId="{36E2531C-4146-4A63-82C3-F69B3F6BC244}" type="parTrans" cxnId="{90EAEC1D-115A-4033-8FE8-89294EA4C232}">
      <dgm:prSet/>
      <dgm:spPr/>
      <dgm:t>
        <a:bodyPr/>
        <a:lstStyle/>
        <a:p>
          <a:endParaRPr lang="en-US"/>
        </a:p>
      </dgm:t>
    </dgm:pt>
    <dgm:pt modelId="{F3B92D18-6E82-4134-976F-A9EAF47FD976}" type="pres">
      <dgm:prSet presAssocID="{45D51552-4B90-47F4-8741-37586DBA1305}" presName="compositeShape" presStyleCnt="0">
        <dgm:presLayoutVars>
          <dgm:chMax val="2"/>
          <dgm:dir/>
          <dgm:resizeHandles val="exact"/>
        </dgm:presLayoutVars>
      </dgm:prSet>
      <dgm:spPr/>
      <dgm:t>
        <a:bodyPr/>
        <a:lstStyle/>
        <a:p>
          <a:endParaRPr lang="en-US"/>
        </a:p>
      </dgm:t>
    </dgm:pt>
    <dgm:pt modelId="{64785889-E993-464F-8513-E6CBF0FA8CE2}" type="pres">
      <dgm:prSet presAssocID="{45D51552-4B90-47F4-8741-37586DBA1305}" presName="divider" presStyleLbl="fgShp" presStyleIdx="0" presStyleCnt="1" custAng="300000" custLinFactNeighborX="264" custLinFactNeighborY="-439"/>
      <dgm:spPr/>
    </dgm:pt>
    <dgm:pt modelId="{674CD256-2B92-4A5E-9421-D0800CE56E81}" type="pres">
      <dgm:prSet presAssocID="{F7B91FB3-47FB-46A8-BEE8-B68A93CA5E54}" presName="downArrow" presStyleLbl="node1" presStyleIdx="0" presStyleCnt="2" custAng="16200000" custScaleX="66696" custScaleY="203204" custLinFactNeighborX="1672" custLinFactNeighborY="227"/>
      <dgm:spPr/>
      <dgm:t>
        <a:bodyPr/>
        <a:lstStyle/>
        <a:p>
          <a:endParaRPr lang="en-US"/>
        </a:p>
      </dgm:t>
    </dgm:pt>
    <dgm:pt modelId="{BB2F72A1-8543-4935-9D2F-2508ABA7E76B}" type="pres">
      <dgm:prSet presAssocID="{F7B91FB3-47FB-46A8-BEE8-B68A93CA5E54}" presName="downArrowText" presStyleLbl="revTx" presStyleIdx="0" presStyleCnt="2" custScaleX="135929" custScaleY="105741" custLinFactNeighborX="11061" custLinFactNeighborY="10145">
        <dgm:presLayoutVars>
          <dgm:bulletEnabled val="1"/>
        </dgm:presLayoutVars>
      </dgm:prSet>
      <dgm:spPr/>
      <dgm:t>
        <a:bodyPr/>
        <a:lstStyle/>
        <a:p>
          <a:endParaRPr lang="en-US"/>
        </a:p>
      </dgm:t>
    </dgm:pt>
    <dgm:pt modelId="{93DB9329-54AC-4B62-8DDC-15A5D3A85098}" type="pres">
      <dgm:prSet presAssocID="{AF5184E0-6A55-4600-913C-18F27E9DD80D}" presName="upArrow" presStyleLbl="node1" presStyleIdx="1" presStyleCnt="2" custAng="16200000" custScaleX="71938" custScaleY="228874" custLinFactNeighborX="591" custLinFactNeighborY="1361"/>
      <dgm:spPr/>
      <dgm:t>
        <a:bodyPr/>
        <a:lstStyle/>
        <a:p>
          <a:endParaRPr lang="en-US"/>
        </a:p>
      </dgm:t>
    </dgm:pt>
    <dgm:pt modelId="{1B13DB56-19E4-44DE-B5CA-B72E7269678B}" type="pres">
      <dgm:prSet presAssocID="{AF5184E0-6A55-4600-913C-18F27E9DD80D}" presName="upArrowText" presStyleLbl="revTx" presStyleIdx="1" presStyleCnt="2" custScaleX="113684" custScaleY="94698" custLinFactNeighborX="-1586" custLinFactNeighborY="-13141">
        <dgm:presLayoutVars>
          <dgm:bulletEnabled val="1"/>
        </dgm:presLayoutVars>
      </dgm:prSet>
      <dgm:spPr/>
      <dgm:t>
        <a:bodyPr/>
        <a:lstStyle/>
        <a:p>
          <a:endParaRPr lang="en-US"/>
        </a:p>
      </dgm:t>
    </dgm:pt>
  </dgm:ptLst>
  <dgm:cxnLst>
    <dgm:cxn modelId="{8332E9E6-A467-4A27-8F6E-31957EE6920C}" type="presOf" srcId="{F7B91FB3-47FB-46A8-BEE8-B68A93CA5E54}" destId="{BB2F72A1-8543-4935-9D2F-2508ABA7E76B}" srcOrd="0" destOrd="0" presId="urn:microsoft.com/office/officeart/2005/8/layout/arrow3"/>
    <dgm:cxn modelId="{EAF6F4FC-4F9E-4D55-9E00-4C43CEFC43CA}" srcId="{45D51552-4B90-47F4-8741-37586DBA1305}" destId="{AF5184E0-6A55-4600-913C-18F27E9DD80D}" srcOrd="1" destOrd="0" parTransId="{AFCC3656-A863-4712-9FDE-4EEE86EF6706}" sibTransId="{57C61EDF-3279-4E56-AAC9-F2793B3230BE}"/>
    <dgm:cxn modelId="{90EAEC1D-115A-4033-8FE8-89294EA4C232}" srcId="{45D51552-4B90-47F4-8741-37586DBA1305}" destId="{F7B91FB3-47FB-46A8-BEE8-B68A93CA5E54}" srcOrd="0" destOrd="0" parTransId="{36E2531C-4146-4A63-82C3-F69B3F6BC244}" sibTransId="{52DBCA6D-1D00-409B-9DF8-8A24CC205D5C}"/>
    <dgm:cxn modelId="{100392E7-367D-435C-9DD5-EBA217DFE6D7}" type="presOf" srcId="{AF5184E0-6A55-4600-913C-18F27E9DD80D}" destId="{1B13DB56-19E4-44DE-B5CA-B72E7269678B}" srcOrd="0" destOrd="0" presId="urn:microsoft.com/office/officeart/2005/8/layout/arrow3"/>
    <dgm:cxn modelId="{CEEAD73C-9679-400E-8D9F-76A77FA5630C}" type="presOf" srcId="{45D51552-4B90-47F4-8741-37586DBA1305}" destId="{F3B92D18-6E82-4134-976F-A9EAF47FD976}" srcOrd="0" destOrd="0" presId="urn:microsoft.com/office/officeart/2005/8/layout/arrow3"/>
    <dgm:cxn modelId="{338CEDDC-7E7C-40A5-9C7D-F84C7BC966EA}" type="presParOf" srcId="{F3B92D18-6E82-4134-976F-A9EAF47FD976}" destId="{64785889-E993-464F-8513-E6CBF0FA8CE2}" srcOrd="0" destOrd="0" presId="urn:microsoft.com/office/officeart/2005/8/layout/arrow3"/>
    <dgm:cxn modelId="{8135AD80-883C-4DA7-9A6D-E11A9D031C02}" type="presParOf" srcId="{F3B92D18-6E82-4134-976F-A9EAF47FD976}" destId="{674CD256-2B92-4A5E-9421-D0800CE56E81}" srcOrd="1" destOrd="0" presId="urn:microsoft.com/office/officeart/2005/8/layout/arrow3"/>
    <dgm:cxn modelId="{7D174336-E785-409D-A04B-2B809A557947}" type="presParOf" srcId="{F3B92D18-6E82-4134-976F-A9EAF47FD976}" destId="{BB2F72A1-8543-4935-9D2F-2508ABA7E76B}" srcOrd="2" destOrd="0" presId="urn:microsoft.com/office/officeart/2005/8/layout/arrow3"/>
    <dgm:cxn modelId="{8DE7B4B8-4968-4F5D-990D-DD5C35D380E7}" type="presParOf" srcId="{F3B92D18-6E82-4134-976F-A9EAF47FD976}" destId="{93DB9329-54AC-4B62-8DDC-15A5D3A85098}" srcOrd="3" destOrd="0" presId="urn:microsoft.com/office/officeart/2005/8/layout/arrow3"/>
    <dgm:cxn modelId="{B6FEDB2F-433F-4353-ABC2-29BA3C7E3ABD}" type="presParOf" srcId="{F3B92D18-6E82-4134-976F-A9EAF47FD976}" destId="{1B13DB56-19E4-44DE-B5CA-B72E7269678B}"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F6BBAE-61BE-4767-8C37-84759983AFD4}">
      <dsp:nvSpPr>
        <dsp:cNvPr id="0" name=""/>
        <dsp:cNvSpPr/>
      </dsp:nvSpPr>
      <dsp:spPr>
        <a:xfrm>
          <a:off x="0" y="0"/>
          <a:ext cx="10995025" cy="0"/>
        </a:xfrm>
        <a:prstGeom prst="lin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E58810-8B4B-4E9B-A326-56FBC227109B}">
      <dsp:nvSpPr>
        <dsp:cNvPr id="0" name=""/>
        <dsp:cNvSpPr/>
      </dsp:nvSpPr>
      <dsp:spPr>
        <a:xfrm>
          <a:off x="0" y="0"/>
          <a:ext cx="2199005" cy="48863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980" tIns="220980" rIns="220980" bIns="220980" numCol="1" spcCol="1270" anchor="ctr" anchorCtr="0">
          <a:noAutofit/>
        </a:bodyPr>
        <a:lstStyle/>
        <a:p>
          <a:pPr lvl="0" algn="l" defTabSz="2578100">
            <a:lnSpc>
              <a:spcPct val="90000"/>
            </a:lnSpc>
            <a:spcBef>
              <a:spcPct val="0"/>
            </a:spcBef>
            <a:spcAft>
              <a:spcPct val="35000"/>
            </a:spcAft>
          </a:pPr>
          <a:r>
            <a:rPr lang="en-US" sz="5800" kern="1200" dirty="0" smtClean="0"/>
            <a:t>WIOA</a:t>
          </a:r>
          <a:endParaRPr lang="en-US" sz="5800" kern="1200" dirty="0"/>
        </a:p>
      </dsp:txBody>
      <dsp:txXfrm>
        <a:off x="0" y="0"/>
        <a:ext cx="2199005" cy="4886324"/>
      </dsp:txXfrm>
    </dsp:sp>
    <dsp:sp modelId="{C76494B6-88B3-49B6-ABC2-340FA04676AD}">
      <dsp:nvSpPr>
        <dsp:cNvPr id="0" name=""/>
        <dsp:cNvSpPr/>
      </dsp:nvSpPr>
      <dsp:spPr>
        <a:xfrm>
          <a:off x="2363930" y="57440"/>
          <a:ext cx="4233084" cy="114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1930" tIns="201930" rIns="201930" bIns="201930" numCol="1" spcCol="1270" anchor="t" anchorCtr="0">
          <a:noAutofit/>
        </a:bodyPr>
        <a:lstStyle/>
        <a:p>
          <a:pPr lvl="0" algn="l" defTabSz="2355850">
            <a:lnSpc>
              <a:spcPct val="90000"/>
            </a:lnSpc>
            <a:spcBef>
              <a:spcPct val="0"/>
            </a:spcBef>
            <a:spcAft>
              <a:spcPct val="35000"/>
            </a:spcAft>
          </a:pPr>
          <a:r>
            <a:rPr lang="en-US" sz="5300" kern="1200" dirty="0" smtClean="0"/>
            <a:t>Title I</a:t>
          </a:r>
          <a:endParaRPr lang="en-US" sz="5300" kern="1200" dirty="0"/>
        </a:p>
      </dsp:txBody>
      <dsp:txXfrm>
        <a:off x="2363930" y="57440"/>
        <a:ext cx="4233084" cy="1148811"/>
      </dsp:txXfrm>
    </dsp:sp>
    <dsp:sp modelId="{DE1D4F28-76B6-447C-9B4C-34E465677F36}">
      <dsp:nvSpPr>
        <dsp:cNvPr id="0" name=""/>
        <dsp:cNvSpPr/>
      </dsp:nvSpPr>
      <dsp:spPr>
        <a:xfrm>
          <a:off x="6761940" y="57440"/>
          <a:ext cx="4233084" cy="114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t>Adults, Dislocated Workers, Youth</a:t>
          </a:r>
          <a:endParaRPr lang="en-US" sz="3200" kern="1200" dirty="0"/>
        </a:p>
      </dsp:txBody>
      <dsp:txXfrm>
        <a:off x="6761940" y="57440"/>
        <a:ext cx="4233084" cy="1148811"/>
      </dsp:txXfrm>
    </dsp:sp>
    <dsp:sp modelId="{5089AB77-92A4-4ECB-8BA6-82B87676DF6C}">
      <dsp:nvSpPr>
        <dsp:cNvPr id="0" name=""/>
        <dsp:cNvSpPr/>
      </dsp:nvSpPr>
      <dsp:spPr>
        <a:xfrm>
          <a:off x="2199005" y="1206251"/>
          <a:ext cx="879602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270617-ACE8-49E0-B785-DBDEE2E02C1F}">
      <dsp:nvSpPr>
        <dsp:cNvPr id="0" name=""/>
        <dsp:cNvSpPr/>
      </dsp:nvSpPr>
      <dsp:spPr>
        <a:xfrm>
          <a:off x="2363930" y="1263692"/>
          <a:ext cx="4233084" cy="114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1930" tIns="201930" rIns="201930" bIns="201930" numCol="1" spcCol="1270" anchor="t" anchorCtr="0">
          <a:noAutofit/>
        </a:bodyPr>
        <a:lstStyle/>
        <a:p>
          <a:pPr lvl="0" algn="l" defTabSz="2355850">
            <a:lnSpc>
              <a:spcPct val="90000"/>
            </a:lnSpc>
            <a:spcBef>
              <a:spcPct val="0"/>
            </a:spcBef>
            <a:spcAft>
              <a:spcPct val="35000"/>
            </a:spcAft>
          </a:pPr>
          <a:r>
            <a:rPr lang="en-US" sz="5300" kern="1200" dirty="0" smtClean="0"/>
            <a:t>Title II</a:t>
          </a:r>
          <a:endParaRPr lang="en-US" sz="5300" kern="1200" dirty="0"/>
        </a:p>
      </dsp:txBody>
      <dsp:txXfrm>
        <a:off x="2363930" y="1263692"/>
        <a:ext cx="4233084" cy="1148811"/>
      </dsp:txXfrm>
    </dsp:sp>
    <dsp:sp modelId="{90A360F0-AA40-4CA4-9BAA-7C1EBBCDA1C5}">
      <dsp:nvSpPr>
        <dsp:cNvPr id="0" name=""/>
        <dsp:cNvSpPr/>
      </dsp:nvSpPr>
      <dsp:spPr>
        <a:xfrm>
          <a:off x="6761940" y="1263692"/>
          <a:ext cx="4233084" cy="114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t>Adult Education</a:t>
          </a:r>
          <a:endParaRPr lang="en-US" sz="3200" kern="1200" dirty="0"/>
        </a:p>
      </dsp:txBody>
      <dsp:txXfrm>
        <a:off x="6761940" y="1263692"/>
        <a:ext cx="4233084" cy="1148811"/>
      </dsp:txXfrm>
    </dsp:sp>
    <dsp:sp modelId="{3812574D-89BF-4E19-9813-C3509F69439E}">
      <dsp:nvSpPr>
        <dsp:cNvPr id="0" name=""/>
        <dsp:cNvSpPr/>
      </dsp:nvSpPr>
      <dsp:spPr>
        <a:xfrm>
          <a:off x="2199005" y="2412503"/>
          <a:ext cx="879602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FD0752-739D-4B49-B45D-A09D2F5A939C}">
      <dsp:nvSpPr>
        <dsp:cNvPr id="0" name=""/>
        <dsp:cNvSpPr/>
      </dsp:nvSpPr>
      <dsp:spPr>
        <a:xfrm>
          <a:off x="2363930" y="2469944"/>
          <a:ext cx="4233084" cy="114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1930" tIns="201930" rIns="201930" bIns="201930" numCol="1" spcCol="1270" anchor="t" anchorCtr="0">
          <a:noAutofit/>
        </a:bodyPr>
        <a:lstStyle/>
        <a:p>
          <a:pPr lvl="0" algn="l" defTabSz="2355850">
            <a:lnSpc>
              <a:spcPct val="90000"/>
            </a:lnSpc>
            <a:spcBef>
              <a:spcPct val="0"/>
            </a:spcBef>
            <a:spcAft>
              <a:spcPct val="35000"/>
            </a:spcAft>
          </a:pPr>
          <a:r>
            <a:rPr lang="en-US" sz="5300" kern="1200" dirty="0" smtClean="0"/>
            <a:t>Title III</a:t>
          </a:r>
          <a:endParaRPr lang="en-US" sz="5300" kern="1200" dirty="0"/>
        </a:p>
      </dsp:txBody>
      <dsp:txXfrm>
        <a:off x="2363930" y="2469944"/>
        <a:ext cx="4233084" cy="1148811"/>
      </dsp:txXfrm>
    </dsp:sp>
    <dsp:sp modelId="{E64E2E5F-D81D-40AF-85D8-4A8A1264FCC3}">
      <dsp:nvSpPr>
        <dsp:cNvPr id="0" name=""/>
        <dsp:cNvSpPr/>
      </dsp:nvSpPr>
      <dsp:spPr>
        <a:xfrm>
          <a:off x="6761940" y="2469944"/>
          <a:ext cx="4233084" cy="114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t>Wagner-Peyser</a:t>
          </a:r>
          <a:endParaRPr lang="en-US" sz="3200" kern="1200" dirty="0"/>
        </a:p>
      </dsp:txBody>
      <dsp:txXfrm>
        <a:off x="6761940" y="2469944"/>
        <a:ext cx="4233084" cy="1148811"/>
      </dsp:txXfrm>
    </dsp:sp>
    <dsp:sp modelId="{041E5800-11D6-46DC-92F4-CF527E093632}">
      <dsp:nvSpPr>
        <dsp:cNvPr id="0" name=""/>
        <dsp:cNvSpPr/>
      </dsp:nvSpPr>
      <dsp:spPr>
        <a:xfrm>
          <a:off x="2199005" y="3618755"/>
          <a:ext cx="879602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8B2AF3-35AF-490D-B2A9-EEB426158E1D}">
      <dsp:nvSpPr>
        <dsp:cNvPr id="0" name=""/>
        <dsp:cNvSpPr/>
      </dsp:nvSpPr>
      <dsp:spPr>
        <a:xfrm>
          <a:off x="2363930" y="3676196"/>
          <a:ext cx="4233084" cy="114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1930" tIns="201930" rIns="201930" bIns="201930" numCol="1" spcCol="1270" anchor="t" anchorCtr="0">
          <a:noAutofit/>
        </a:bodyPr>
        <a:lstStyle/>
        <a:p>
          <a:pPr lvl="0" algn="l" defTabSz="2355850">
            <a:lnSpc>
              <a:spcPct val="90000"/>
            </a:lnSpc>
            <a:spcBef>
              <a:spcPct val="0"/>
            </a:spcBef>
            <a:spcAft>
              <a:spcPct val="35000"/>
            </a:spcAft>
          </a:pPr>
          <a:r>
            <a:rPr lang="en-US" sz="5300" kern="1200" dirty="0" smtClean="0"/>
            <a:t>Title IV</a:t>
          </a:r>
          <a:endParaRPr lang="en-US" sz="5300" kern="1200" dirty="0"/>
        </a:p>
      </dsp:txBody>
      <dsp:txXfrm>
        <a:off x="2363930" y="3676196"/>
        <a:ext cx="4233084" cy="1148811"/>
      </dsp:txXfrm>
    </dsp:sp>
    <dsp:sp modelId="{414F0694-5606-4E8C-BDBD-68FC68A33EDE}">
      <dsp:nvSpPr>
        <dsp:cNvPr id="0" name=""/>
        <dsp:cNvSpPr/>
      </dsp:nvSpPr>
      <dsp:spPr>
        <a:xfrm>
          <a:off x="6761940" y="3676196"/>
          <a:ext cx="4233084" cy="114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smtClean="0"/>
            <a:t>Vocational Rehabilitation</a:t>
          </a:r>
          <a:endParaRPr lang="en-US" sz="3200" kern="1200" dirty="0"/>
        </a:p>
      </dsp:txBody>
      <dsp:txXfrm>
        <a:off x="6761940" y="3676196"/>
        <a:ext cx="4233084" cy="1148811"/>
      </dsp:txXfrm>
    </dsp:sp>
    <dsp:sp modelId="{A89482AD-B028-4200-A734-FB175A9D874E}">
      <dsp:nvSpPr>
        <dsp:cNvPr id="0" name=""/>
        <dsp:cNvSpPr/>
      </dsp:nvSpPr>
      <dsp:spPr>
        <a:xfrm>
          <a:off x="2199005" y="4825007"/>
          <a:ext cx="879602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85889-E993-464F-8513-E6CBF0FA8CE2}">
      <dsp:nvSpPr>
        <dsp:cNvPr id="0" name=""/>
        <dsp:cNvSpPr/>
      </dsp:nvSpPr>
      <dsp:spPr>
        <a:xfrm>
          <a:off x="28839" y="1988262"/>
          <a:ext cx="9340322" cy="1069607"/>
        </a:xfrm>
        <a:prstGeom prst="mathMinus">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674CD256-2B92-4A5E-9421-D0800CE56E81}">
      <dsp:nvSpPr>
        <dsp:cNvPr id="0" name=""/>
        <dsp:cNvSpPr/>
      </dsp:nvSpPr>
      <dsp:spPr>
        <a:xfrm rot="16200000">
          <a:off x="2117835" y="-919304"/>
          <a:ext cx="1933065" cy="4448993"/>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B2F72A1-8543-4935-9D2F-2508ABA7E76B}">
      <dsp:nvSpPr>
        <dsp:cNvPr id="0" name=""/>
        <dsp:cNvSpPr/>
      </dsp:nvSpPr>
      <dsp:spPr>
        <a:xfrm>
          <a:off x="5269707" y="412324"/>
          <a:ext cx="3007360" cy="2119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t>Individuals who are employed or show wages in the 2nd quarter after exit</a:t>
          </a:r>
          <a:endParaRPr lang="en-US" sz="2100" kern="1200" dirty="0"/>
        </a:p>
      </dsp:txBody>
      <dsp:txXfrm>
        <a:off x="5269707" y="412324"/>
        <a:ext cx="3007360" cy="2119375"/>
      </dsp:txXfrm>
    </dsp:sp>
    <dsp:sp modelId="{93DB9329-54AC-4B62-8DDC-15A5D3A85098}">
      <dsp:nvSpPr>
        <dsp:cNvPr id="0" name=""/>
        <dsp:cNvSpPr/>
      </dsp:nvSpPr>
      <dsp:spPr>
        <a:xfrm rot="16200000">
          <a:off x="5650891" y="1483764"/>
          <a:ext cx="1929287" cy="4619714"/>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13DB56-19E4-44DE-B5CA-B72E7269678B}">
      <dsp:nvSpPr>
        <dsp:cNvPr id="0" name=""/>
        <dsp:cNvSpPr/>
      </dsp:nvSpPr>
      <dsp:spPr>
        <a:xfrm>
          <a:off x="1418451" y="2787069"/>
          <a:ext cx="3007360" cy="2119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lvl="0" algn="l" defTabSz="933450">
            <a:lnSpc>
              <a:spcPct val="90000"/>
            </a:lnSpc>
            <a:spcBef>
              <a:spcPct val="0"/>
            </a:spcBef>
            <a:spcAft>
              <a:spcPct val="35000"/>
            </a:spcAft>
          </a:pPr>
          <a:r>
            <a:rPr lang="en-US" sz="2100" kern="1200" dirty="0" smtClean="0"/>
            <a:t>All exiters during the time period and don’t have an employment status of “never worked”</a:t>
          </a:r>
          <a:endParaRPr lang="en-US" sz="2100" kern="1200" dirty="0"/>
        </a:p>
        <a:p>
          <a:pPr marL="171450" lvl="1" indent="-171450" algn="l" defTabSz="711200">
            <a:lnSpc>
              <a:spcPct val="90000"/>
            </a:lnSpc>
            <a:spcBef>
              <a:spcPct val="0"/>
            </a:spcBef>
            <a:spcAft>
              <a:spcPct val="15000"/>
            </a:spcAft>
            <a:buChar char="••"/>
          </a:pPr>
          <a:r>
            <a:rPr lang="en-US" sz="1600" kern="1200" dirty="0" smtClean="0"/>
            <a:t>Minus global exclusions</a:t>
          </a:r>
          <a:endParaRPr lang="en-US" sz="1600" kern="1200" dirty="0"/>
        </a:p>
      </dsp:txBody>
      <dsp:txXfrm>
        <a:off x="1418451" y="2787069"/>
        <a:ext cx="3007360" cy="21193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85889-E993-464F-8513-E6CBF0FA8CE2}">
      <dsp:nvSpPr>
        <dsp:cNvPr id="0" name=""/>
        <dsp:cNvSpPr/>
      </dsp:nvSpPr>
      <dsp:spPr>
        <a:xfrm>
          <a:off x="26709" y="1816104"/>
          <a:ext cx="8650316" cy="990591"/>
        </a:xfrm>
        <a:prstGeom prst="mathMinus">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674CD256-2B92-4A5E-9421-D0800CE56E81}">
      <dsp:nvSpPr>
        <dsp:cNvPr id="0" name=""/>
        <dsp:cNvSpPr/>
      </dsp:nvSpPr>
      <dsp:spPr>
        <a:xfrm rot="16200000">
          <a:off x="1342181" y="-890351"/>
          <a:ext cx="2055447" cy="4075756"/>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B2F72A1-8543-4935-9D2F-2508ABA7E76B}">
      <dsp:nvSpPr>
        <dsp:cNvPr id="0" name=""/>
        <dsp:cNvSpPr/>
      </dsp:nvSpPr>
      <dsp:spPr>
        <a:xfrm>
          <a:off x="4638380" y="176741"/>
          <a:ext cx="2785195" cy="19415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sz="1900" kern="1200" cap="none" dirty="0" smtClean="0">
              <a:latin typeface="Microsoft New Tai Lue" panose="020B0502040204020203" pitchFamily="34" charset="0"/>
              <a:cs typeface="Microsoft New Tai Lue" panose="020B0502040204020203" pitchFamily="34" charset="0"/>
            </a:rPr>
            <a:t>Individuals who are employed or show wages in the 4th quarter after exit</a:t>
          </a:r>
          <a:endParaRPr lang="en-US" sz="1900" kern="1200" dirty="0"/>
        </a:p>
      </dsp:txBody>
      <dsp:txXfrm>
        <a:off x="4638380" y="176741"/>
        <a:ext cx="2785195" cy="1941576"/>
      </dsp:txXfrm>
    </dsp:sp>
    <dsp:sp modelId="{93DB9329-54AC-4B62-8DDC-15A5D3A85098}">
      <dsp:nvSpPr>
        <dsp:cNvPr id="0" name=""/>
        <dsp:cNvSpPr/>
      </dsp:nvSpPr>
      <dsp:spPr>
        <a:xfrm rot="16200000">
          <a:off x="5344907" y="1351022"/>
          <a:ext cx="2017638" cy="4232154"/>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13DB56-19E4-44DE-B5CA-B72E7269678B}">
      <dsp:nvSpPr>
        <dsp:cNvPr id="0" name=""/>
        <dsp:cNvSpPr/>
      </dsp:nvSpPr>
      <dsp:spPr>
        <a:xfrm>
          <a:off x="1305560" y="2596551"/>
          <a:ext cx="2785195" cy="19415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ctr" anchorCtr="0">
          <a:noAutofit/>
        </a:bodyPr>
        <a:lstStyle/>
        <a:p>
          <a:pPr lvl="0" algn="l" defTabSz="844550">
            <a:lnSpc>
              <a:spcPct val="90000"/>
            </a:lnSpc>
            <a:spcBef>
              <a:spcPct val="0"/>
            </a:spcBef>
            <a:spcAft>
              <a:spcPct val="35000"/>
            </a:spcAft>
          </a:pPr>
          <a:r>
            <a:rPr lang="en-US" sz="1900" kern="1200" dirty="0" smtClean="0"/>
            <a:t>All exiters during the time period and don’t have an employment status of “never worked”</a:t>
          </a:r>
          <a:endParaRPr lang="en-US" sz="1900" kern="1200" dirty="0"/>
        </a:p>
        <a:p>
          <a:pPr marL="114300" lvl="1" indent="-114300" algn="l" defTabSz="666750">
            <a:lnSpc>
              <a:spcPct val="90000"/>
            </a:lnSpc>
            <a:spcBef>
              <a:spcPct val="0"/>
            </a:spcBef>
            <a:spcAft>
              <a:spcPct val="15000"/>
            </a:spcAft>
            <a:buChar char="••"/>
          </a:pPr>
          <a:r>
            <a:rPr lang="en-US" sz="1500" kern="1200" dirty="0" smtClean="0"/>
            <a:t>Minus global exclusions</a:t>
          </a:r>
          <a:endParaRPr lang="en-US" sz="1500" kern="1200" dirty="0"/>
        </a:p>
      </dsp:txBody>
      <dsp:txXfrm>
        <a:off x="1305560" y="2596551"/>
        <a:ext cx="2785195" cy="19415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85889-E993-464F-8513-E6CBF0FA8CE2}">
      <dsp:nvSpPr>
        <dsp:cNvPr id="0" name=""/>
        <dsp:cNvSpPr/>
      </dsp:nvSpPr>
      <dsp:spPr>
        <a:xfrm>
          <a:off x="26813" y="1831110"/>
          <a:ext cx="8683975" cy="994446"/>
        </a:xfrm>
        <a:prstGeom prst="mathMinus">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674CD256-2B92-4A5E-9421-D0800CE56E81}">
      <dsp:nvSpPr>
        <dsp:cNvPr id="0" name=""/>
        <dsp:cNvSpPr/>
      </dsp:nvSpPr>
      <dsp:spPr>
        <a:xfrm rot="16200000">
          <a:off x="1452058" y="-888641"/>
          <a:ext cx="1871122" cy="4105615"/>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B2F72A1-8543-4935-9D2F-2508ABA7E76B}">
      <dsp:nvSpPr>
        <dsp:cNvPr id="0" name=""/>
        <dsp:cNvSpPr/>
      </dsp:nvSpPr>
      <dsp:spPr>
        <a:xfrm>
          <a:off x="4673260" y="195012"/>
          <a:ext cx="2796032" cy="1955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cap="none" dirty="0" smtClean="0">
              <a:latin typeface="Microsoft New Tai Lue" panose="020B0502040204020203" pitchFamily="34" charset="0"/>
              <a:cs typeface="Microsoft New Tai Lue" panose="020B0502040204020203" pitchFamily="34" charset="0"/>
            </a:rPr>
            <a:t>The median earnings of individuals in the denominator</a:t>
          </a:r>
          <a:endParaRPr lang="en-US" sz="2100" kern="1200" dirty="0"/>
        </a:p>
      </dsp:txBody>
      <dsp:txXfrm>
        <a:off x="4673260" y="195012"/>
        <a:ext cx="2796032" cy="1955800"/>
      </dsp:txXfrm>
    </dsp:sp>
    <dsp:sp modelId="{93DB9329-54AC-4B62-8DDC-15A5D3A85098}">
      <dsp:nvSpPr>
        <dsp:cNvPr id="0" name=""/>
        <dsp:cNvSpPr/>
      </dsp:nvSpPr>
      <dsp:spPr>
        <a:xfrm rot="16200000">
          <a:off x="5365704" y="1360920"/>
          <a:ext cx="2025489" cy="4263160"/>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13DB56-19E4-44DE-B5CA-B72E7269678B}">
      <dsp:nvSpPr>
        <dsp:cNvPr id="0" name=""/>
        <dsp:cNvSpPr/>
      </dsp:nvSpPr>
      <dsp:spPr>
        <a:xfrm>
          <a:off x="1225976" y="2599263"/>
          <a:ext cx="2796032" cy="1955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cap="none" dirty="0" smtClean="0">
              <a:latin typeface="Microsoft New Tai Lue" panose="020B0502040204020203" pitchFamily="34" charset="0"/>
              <a:cs typeface="Microsoft New Tai Lue" panose="020B0502040204020203" pitchFamily="34" charset="0"/>
            </a:rPr>
            <a:t>Individuals that met the numerator WAGE criteria of Measure 1 - Wages Q2 After Exit</a:t>
          </a:r>
          <a:endParaRPr lang="en-US" sz="2100" kern="1200" dirty="0"/>
        </a:p>
      </dsp:txBody>
      <dsp:txXfrm>
        <a:off x="1225976" y="2599263"/>
        <a:ext cx="2796032" cy="19558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85889-E993-464F-8513-E6CBF0FA8CE2}">
      <dsp:nvSpPr>
        <dsp:cNvPr id="0" name=""/>
        <dsp:cNvSpPr/>
      </dsp:nvSpPr>
      <dsp:spPr>
        <a:xfrm>
          <a:off x="29567" y="2194905"/>
          <a:ext cx="9575932" cy="1096588"/>
        </a:xfrm>
        <a:prstGeom prst="mathMinus">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674CD256-2B92-4A5E-9421-D0800CE56E81}">
      <dsp:nvSpPr>
        <dsp:cNvPr id="0" name=""/>
        <dsp:cNvSpPr/>
      </dsp:nvSpPr>
      <dsp:spPr>
        <a:xfrm rot="16200000">
          <a:off x="1668928" y="-950038"/>
          <a:ext cx="1927861" cy="4389276"/>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B2F72A1-8543-4935-9D2F-2508ABA7E76B}">
      <dsp:nvSpPr>
        <dsp:cNvPr id="0" name=""/>
        <dsp:cNvSpPr/>
      </dsp:nvSpPr>
      <dsp:spPr>
        <a:xfrm>
          <a:off x="5012223" y="51970"/>
          <a:ext cx="4445049" cy="2445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sz="1400" kern="1200" cap="none" dirty="0" smtClean="0">
              <a:solidFill>
                <a:schemeClr val="tx2"/>
              </a:solidFill>
              <a:latin typeface="Microsoft New Tai Lue" panose="020B0502040204020203" pitchFamily="34" charset="0"/>
              <a:cs typeface="Microsoft New Tai Lue" panose="020B0502040204020203" pitchFamily="34" charset="0"/>
            </a:rPr>
            <a:t>Participant </a:t>
          </a:r>
          <a:r>
            <a:rPr lang="en-US" sz="1400" b="1" u="sng" kern="1200" cap="none" dirty="0" smtClean="0">
              <a:solidFill>
                <a:schemeClr val="tx2"/>
              </a:solidFill>
              <a:latin typeface="Microsoft New Tai Lue" panose="020B0502040204020203" pitchFamily="34" charset="0"/>
              <a:cs typeface="Microsoft New Tai Lue" panose="020B0502040204020203" pitchFamily="34" charset="0"/>
            </a:rPr>
            <a:t>has</a:t>
          </a:r>
          <a:r>
            <a:rPr lang="en-US" sz="1400" kern="1200" cap="none" dirty="0" smtClean="0">
              <a:solidFill>
                <a:schemeClr val="tx2"/>
              </a:solidFill>
              <a:latin typeface="Microsoft New Tai Lue" panose="020B0502040204020203" pitchFamily="34" charset="0"/>
              <a:cs typeface="Microsoft New Tai Lue" panose="020B0502040204020203" pitchFamily="34" charset="0"/>
            </a:rPr>
            <a:t> a High School Diploma or equivalent at participation</a:t>
          </a:r>
          <a:endParaRPr lang="en-US" sz="1400" kern="1200" dirty="0"/>
        </a:p>
        <a:p>
          <a:pPr marL="114300" lvl="1" indent="-114300" algn="l" defTabSz="622300">
            <a:lnSpc>
              <a:spcPct val="90000"/>
            </a:lnSpc>
            <a:spcBef>
              <a:spcPct val="0"/>
            </a:spcBef>
            <a:spcAft>
              <a:spcPct val="15000"/>
            </a:spcAft>
            <a:buChar char="••"/>
          </a:pPr>
          <a:r>
            <a:rPr lang="en-US" sz="1400" kern="1200" dirty="0" smtClean="0">
              <a:latin typeface="Microsoft New Tai Lue" panose="020B0502040204020203" pitchFamily="34" charset="0"/>
              <a:cs typeface="Microsoft New Tai Lue" panose="020B0502040204020203" pitchFamily="34" charset="0"/>
            </a:rPr>
            <a:t>Post-Secondary within one year after exit or any time during participation. Credentials include:</a:t>
          </a:r>
          <a:endParaRPr lang="en-US" sz="1400" kern="1200" cap="none" dirty="0" smtClean="0">
            <a:solidFill>
              <a:schemeClr val="tx1"/>
            </a:solidFill>
            <a:latin typeface="Microsoft New Tai Lue" panose="020B0502040204020203" pitchFamily="34" charset="0"/>
            <a:cs typeface="Microsoft New Tai Lue" panose="020B0502040204020203" pitchFamily="34" charset="0"/>
          </a:endParaRPr>
        </a:p>
        <a:p>
          <a:pPr marL="228600" lvl="2" indent="-114300" algn="l" defTabSz="622300">
            <a:lnSpc>
              <a:spcPct val="90000"/>
            </a:lnSpc>
            <a:spcBef>
              <a:spcPct val="0"/>
            </a:spcBef>
            <a:spcAft>
              <a:spcPct val="15000"/>
            </a:spcAft>
            <a:buChar char="••"/>
          </a:pPr>
          <a:r>
            <a:rPr lang="en-US" sz="1400" kern="1200" dirty="0" smtClean="0">
              <a:latin typeface="Microsoft New Tai Lue" panose="020B0502040204020203" pitchFamily="34" charset="0"/>
              <a:cs typeface="Microsoft New Tai Lue" panose="020B0502040204020203" pitchFamily="34" charset="0"/>
            </a:rPr>
            <a:t>AA/AS, BA/BS</a:t>
          </a:r>
        </a:p>
        <a:p>
          <a:pPr marL="228600" lvl="2" indent="-114300" algn="l" defTabSz="622300">
            <a:lnSpc>
              <a:spcPct val="90000"/>
            </a:lnSpc>
            <a:spcBef>
              <a:spcPct val="0"/>
            </a:spcBef>
            <a:spcAft>
              <a:spcPct val="15000"/>
            </a:spcAft>
            <a:buChar char="••"/>
          </a:pPr>
          <a:r>
            <a:rPr lang="en-US" sz="1400" strike="sngStrike" kern="1200" dirty="0" smtClean="0">
              <a:solidFill>
                <a:srgbClr val="FF0000"/>
              </a:solidFill>
              <a:latin typeface="Microsoft New Tai Lue" panose="020B0502040204020203" pitchFamily="34" charset="0"/>
              <a:cs typeface="Microsoft New Tai Lue" panose="020B0502040204020203" pitchFamily="34" charset="0"/>
            </a:rPr>
            <a:t>Masters</a:t>
          </a:r>
          <a:endParaRPr lang="en-US" sz="1400" strike="sngStrike" kern="1200" dirty="0">
            <a:solidFill>
              <a:srgbClr val="FF0000"/>
            </a:solidFill>
            <a:latin typeface="Microsoft New Tai Lue" panose="020B0502040204020203" pitchFamily="34" charset="0"/>
            <a:cs typeface="Microsoft New Tai Lue" panose="020B0502040204020203" pitchFamily="34" charset="0"/>
          </a:endParaRPr>
        </a:p>
        <a:p>
          <a:pPr marL="228600" lvl="2" indent="-114300" algn="l" defTabSz="622300">
            <a:lnSpc>
              <a:spcPct val="90000"/>
            </a:lnSpc>
            <a:spcBef>
              <a:spcPct val="0"/>
            </a:spcBef>
            <a:spcAft>
              <a:spcPct val="15000"/>
            </a:spcAft>
            <a:buChar char="••"/>
          </a:pPr>
          <a:r>
            <a:rPr lang="en-US" sz="1400" kern="1200" dirty="0" smtClean="0">
              <a:latin typeface="Microsoft New Tai Lue" panose="020B0502040204020203" pitchFamily="34" charset="0"/>
              <a:cs typeface="Microsoft New Tai Lue" panose="020B0502040204020203" pitchFamily="34" charset="0"/>
            </a:rPr>
            <a:t>Occupational License</a:t>
          </a:r>
          <a:endParaRPr lang="en-US" sz="1400" kern="1200" dirty="0">
            <a:latin typeface="Microsoft New Tai Lue" panose="020B0502040204020203" pitchFamily="34" charset="0"/>
            <a:cs typeface="Microsoft New Tai Lue" panose="020B0502040204020203" pitchFamily="34" charset="0"/>
          </a:endParaRPr>
        </a:p>
        <a:p>
          <a:pPr marL="228600" lvl="2" indent="-114300" algn="l" defTabSz="622300">
            <a:lnSpc>
              <a:spcPct val="90000"/>
            </a:lnSpc>
            <a:spcBef>
              <a:spcPct val="0"/>
            </a:spcBef>
            <a:spcAft>
              <a:spcPct val="15000"/>
            </a:spcAft>
            <a:buChar char="••"/>
          </a:pPr>
          <a:r>
            <a:rPr lang="en-US" sz="1400" kern="1200" dirty="0" smtClean="0">
              <a:latin typeface="Microsoft New Tai Lue" panose="020B0502040204020203" pitchFamily="34" charset="0"/>
              <a:cs typeface="Microsoft New Tai Lue" panose="020B0502040204020203" pitchFamily="34" charset="0"/>
            </a:rPr>
            <a:t>Occupational Certificate</a:t>
          </a:r>
          <a:endParaRPr lang="en-US" sz="1400" kern="1200" dirty="0">
            <a:latin typeface="Microsoft New Tai Lue" panose="020B0502040204020203" pitchFamily="34" charset="0"/>
            <a:cs typeface="Microsoft New Tai Lue" panose="020B0502040204020203" pitchFamily="34" charset="0"/>
          </a:endParaRPr>
        </a:p>
        <a:p>
          <a:pPr marL="228600" lvl="2" indent="-114300" algn="l" defTabSz="622300">
            <a:lnSpc>
              <a:spcPct val="90000"/>
            </a:lnSpc>
            <a:spcBef>
              <a:spcPct val="0"/>
            </a:spcBef>
            <a:spcAft>
              <a:spcPct val="15000"/>
            </a:spcAft>
            <a:buChar char="••"/>
          </a:pPr>
          <a:r>
            <a:rPr lang="en-US" sz="1400" kern="1200" dirty="0" smtClean="0">
              <a:latin typeface="Microsoft New Tai Lue" panose="020B0502040204020203" pitchFamily="34" charset="0"/>
              <a:cs typeface="Microsoft New Tai Lue" panose="020B0502040204020203" pitchFamily="34" charset="0"/>
            </a:rPr>
            <a:t>Occupational Certification</a:t>
          </a:r>
          <a:endParaRPr lang="en-US" sz="1400" kern="1200" dirty="0">
            <a:latin typeface="Microsoft New Tai Lue" panose="020B0502040204020203" pitchFamily="34" charset="0"/>
            <a:cs typeface="Microsoft New Tai Lue" panose="020B0502040204020203" pitchFamily="34" charset="0"/>
          </a:endParaRPr>
        </a:p>
        <a:p>
          <a:pPr marL="228600" lvl="2" indent="-114300" algn="l" defTabSz="622300">
            <a:lnSpc>
              <a:spcPct val="90000"/>
            </a:lnSpc>
            <a:spcBef>
              <a:spcPct val="0"/>
            </a:spcBef>
            <a:spcAft>
              <a:spcPct val="15000"/>
            </a:spcAft>
            <a:buChar char="••"/>
          </a:pPr>
          <a:r>
            <a:rPr lang="en-US" sz="1400" kern="1200" dirty="0" smtClean="0">
              <a:latin typeface="Microsoft New Tai Lue" panose="020B0502040204020203" pitchFamily="34" charset="0"/>
              <a:cs typeface="Microsoft New Tai Lue" panose="020B0502040204020203" pitchFamily="34" charset="0"/>
            </a:rPr>
            <a:t>Other Recognized Diploma, Degree, or Certificate</a:t>
          </a:r>
          <a:endParaRPr lang="en-US" sz="1400" kern="1200" dirty="0">
            <a:latin typeface="Microsoft New Tai Lue" panose="020B0502040204020203" pitchFamily="34" charset="0"/>
            <a:cs typeface="Microsoft New Tai Lue" panose="020B0502040204020203" pitchFamily="34" charset="0"/>
          </a:endParaRPr>
        </a:p>
      </dsp:txBody>
      <dsp:txXfrm>
        <a:off x="5012223" y="51970"/>
        <a:ext cx="4445049" cy="2445695"/>
      </dsp:txXfrm>
    </dsp:sp>
    <dsp:sp modelId="{93DB9329-54AC-4B62-8DDC-15A5D3A85098}">
      <dsp:nvSpPr>
        <dsp:cNvPr id="0" name=""/>
        <dsp:cNvSpPr/>
      </dsp:nvSpPr>
      <dsp:spPr>
        <a:xfrm rot="16200000">
          <a:off x="6019459" y="1659856"/>
          <a:ext cx="2079382" cy="4557705"/>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13DB56-19E4-44DE-B5CA-B72E7269678B}">
      <dsp:nvSpPr>
        <dsp:cNvPr id="0" name=""/>
        <dsp:cNvSpPr/>
      </dsp:nvSpPr>
      <dsp:spPr>
        <a:xfrm>
          <a:off x="1367532" y="2484591"/>
          <a:ext cx="3445684" cy="2436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n-US" sz="1800" kern="1200" cap="none" dirty="0" smtClean="0">
              <a:latin typeface="Microsoft New Tai Lue" panose="020B0502040204020203" pitchFamily="34" charset="0"/>
              <a:cs typeface="Microsoft New Tai Lue" panose="020B0502040204020203" pitchFamily="34" charset="0"/>
            </a:rPr>
            <a:t>Exiters who were enrolled in education/training except:</a:t>
          </a:r>
          <a:endParaRPr lang="en-US" sz="1800" kern="1200" dirty="0"/>
        </a:p>
        <a:p>
          <a:pPr marL="171450" lvl="1" indent="-171450" algn="l" defTabSz="800100">
            <a:lnSpc>
              <a:spcPct val="90000"/>
            </a:lnSpc>
            <a:spcBef>
              <a:spcPct val="0"/>
            </a:spcBef>
            <a:spcAft>
              <a:spcPct val="15000"/>
            </a:spcAft>
            <a:buChar char="••"/>
          </a:pPr>
          <a:r>
            <a:rPr lang="en-US" sz="1800" kern="1200" dirty="0" smtClean="0">
              <a:latin typeface="Microsoft New Tai Lue" panose="020B0502040204020203" pitchFamily="34" charset="0"/>
              <a:cs typeface="Microsoft New Tai Lue" panose="020B0502040204020203" pitchFamily="34" charset="0"/>
            </a:rPr>
            <a:t>OJT</a:t>
          </a:r>
        </a:p>
        <a:p>
          <a:pPr marL="171450" lvl="1" indent="-171450" algn="l" defTabSz="800100">
            <a:lnSpc>
              <a:spcPct val="90000"/>
            </a:lnSpc>
            <a:spcBef>
              <a:spcPct val="0"/>
            </a:spcBef>
            <a:spcAft>
              <a:spcPct val="15000"/>
            </a:spcAft>
            <a:buChar char="••"/>
          </a:pPr>
          <a:r>
            <a:rPr lang="en-US" sz="1800" kern="1200" dirty="0" smtClean="0">
              <a:latin typeface="Microsoft New Tai Lue" panose="020B0502040204020203" pitchFamily="34" charset="0"/>
              <a:cs typeface="Microsoft New Tai Lue" panose="020B0502040204020203" pitchFamily="34" charset="0"/>
            </a:rPr>
            <a:t>CT</a:t>
          </a:r>
          <a:endParaRPr lang="en-US" sz="1800" kern="1200" cap="none" dirty="0">
            <a:latin typeface="Microsoft New Tai Lue" panose="020B0502040204020203" pitchFamily="34" charset="0"/>
            <a:cs typeface="Microsoft New Tai Lue" panose="020B0502040204020203" pitchFamily="34" charset="0"/>
          </a:endParaRPr>
        </a:p>
      </dsp:txBody>
      <dsp:txXfrm>
        <a:off x="1367532" y="2484591"/>
        <a:ext cx="3445684" cy="24365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85889-E993-464F-8513-E6CBF0FA8CE2}">
      <dsp:nvSpPr>
        <dsp:cNvPr id="0" name=""/>
        <dsp:cNvSpPr/>
      </dsp:nvSpPr>
      <dsp:spPr>
        <a:xfrm>
          <a:off x="55003" y="1932446"/>
          <a:ext cx="9575932" cy="1096588"/>
        </a:xfrm>
        <a:prstGeom prst="mathMinus">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674CD256-2B92-4A5E-9421-D0800CE56E81}">
      <dsp:nvSpPr>
        <dsp:cNvPr id="0" name=""/>
        <dsp:cNvSpPr/>
      </dsp:nvSpPr>
      <dsp:spPr>
        <a:xfrm rot="16200000">
          <a:off x="1287929" y="-808014"/>
          <a:ext cx="1927861" cy="4046523"/>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B2F72A1-8543-4935-9D2F-2508ABA7E76B}">
      <dsp:nvSpPr>
        <dsp:cNvPr id="0" name=""/>
        <dsp:cNvSpPr/>
      </dsp:nvSpPr>
      <dsp:spPr>
        <a:xfrm>
          <a:off x="4529683" y="109763"/>
          <a:ext cx="5105383" cy="2210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l" defTabSz="711200">
            <a:lnSpc>
              <a:spcPct val="90000"/>
            </a:lnSpc>
            <a:spcBef>
              <a:spcPct val="0"/>
            </a:spcBef>
            <a:spcAft>
              <a:spcPct val="35000"/>
            </a:spcAft>
          </a:pPr>
          <a:r>
            <a:rPr lang="en-US" sz="1600" kern="1200" cap="none" dirty="0" smtClean="0">
              <a:latin typeface="Microsoft New Tai Lue" panose="020B0502040204020203" pitchFamily="34" charset="0"/>
              <a:cs typeface="Microsoft New Tai Lue" panose="020B0502040204020203" pitchFamily="34" charset="0"/>
            </a:rPr>
            <a:t>Individuals in the denominator who achieved a skills gain during the reporting period, including:</a:t>
          </a:r>
        </a:p>
        <a:p>
          <a:pPr lvl="0" algn="l" defTabSz="711200">
            <a:lnSpc>
              <a:spcPct val="90000"/>
            </a:lnSpc>
            <a:spcBef>
              <a:spcPct val="0"/>
            </a:spcBef>
            <a:spcAft>
              <a:spcPct val="35000"/>
            </a:spcAft>
          </a:pPr>
          <a:r>
            <a:rPr lang="en-US" sz="1600" kern="1200" cap="none" dirty="0" smtClean="0">
              <a:latin typeface="Microsoft New Tai Lue" panose="020B0502040204020203" pitchFamily="34" charset="0"/>
              <a:cs typeface="Microsoft New Tai Lue" panose="020B0502040204020203" pitchFamily="34" charset="0"/>
            </a:rPr>
            <a:t>- Satisfactory progress report toward an established milestone from an employer/training provider</a:t>
          </a:r>
        </a:p>
        <a:p>
          <a:pPr lvl="0" algn="l" defTabSz="711200">
            <a:lnSpc>
              <a:spcPct val="90000"/>
            </a:lnSpc>
            <a:spcBef>
              <a:spcPct val="0"/>
            </a:spcBef>
            <a:spcAft>
              <a:spcPct val="35000"/>
            </a:spcAft>
          </a:pPr>
          <a:r>
            <a:rPr lang="en-US" sz="1600" kern="1200" cap="none" dirty="0" smtClean="0">
              <a:latin typeface="Microsoft New Tai Lue" panose="020B0502040204020203" pitchFamily="34" charset="0"/>
              <a:cs typeface="Microsoft New Tai Lue" panose="020B0502040204020203" pitchFamily="34" charset="0"/>
            </a:rPr>
            <a:t>- Passage of an exam required for an occupation or progress attaining technical/occupational skills as evidenced by trade related benchmarks</a:t>
          </a:r>
        </a:p>
        <a:p>
          <a:pPr lvl="0" algn="l" defTabSz="711200">
            <a:lnSpc>
              <a:spcPct val="90000"/>
            </a:lnSpc>
            <a:spcBef>
              <a:spcPct val="0"/>
            </a:spcBef>
            <a:spcAft>
              <a:spcPct val="35000"/>
            </a:spcAft>
          </a:pPr>
          <a:endParaRPr lang="en-US" sz="1600" kern="1200" dirty="0" smtClean="0"/>
        </a:p>
        <a:p>
          <a:pPr lvl="0" algn="l" defTabSz="711200">
            <a:lnSpc>
              <a:spcPct val="90000"/>
            </a:lnSpc>
            <a:spcBef>
              <a:spcPct val="0"/>
            </a:spcBef>
            <a:spcAft>
              <a:spcPct val="35000"/>
            </a:spcAft>
          </a:pPr>
          <a:endParaRPr lang="en-US" sz="1600" kern="1200" dirty="0" smtClean="0"/>
        </a:p>
      </dsp:txBody>
      <dsp:txXfrm>
        <a:off x="4529683" y="109763"/>
        <a:ext cx="5105383" cy="2210968"/>
      </dsp:txXfrm>
    </dsp:sp>
    <dsp:sp modelId="{93DB9329-54AC-4B62-8DDC-15A5D3A85098}">
      <dsp:nvSpPr>
        <dsp:cNvPr id="0" name=""/>
        <dsp:cNvSpPr/>
      </dsp:nvSpPr>
      <dsp:spPr>
        <a:xfrm rot="16200000">
          <a:off x="6010990" y="1482049"/>
          <a:ext cx="2079382" cy="4557705"/>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13DB56-19E4-44DE-B5CA-B72E7269678B}">
      <dsp:nvSpPr>
        <dsp:cNvPr id="0" name=""/>
        <dsp:cNvSpPr/>
      </dsp:nvSpPr>
      <dsp:spPr>
        <a:xfrm>
          <a:off x="1185406" y="2668133"/>
          <a:ext cx="3505129" cy="1980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l" defTabSz="711200">
            <a:lnSpc>
              <a:spcPct val="90000"/>
            </a:lnSpc>
            <a:spcBef>
              <a:spcPct val="0"/>
            </a:spcBef>
            <a:spcAft>
              <a:spcPct val="35000"/>
            </a:spcAft>
          </a:pPr>
          <a:r>
            <a:rPr lang="en-US" sz="1600" kern="1200" cap="none" dirty="0" smtClean="0">
              <a:latin typeface="Microsoft New Tai Lue" panose="020B0502040204020203" pitchFamily="34" charset="0"/>
              <a:cs typeface="Microsoft New Tai Lue" panose="020B0502040204020203" pitchFamily="34" charset="0"/>
            </a:rPr>
            <a:t>Any </a:t>
          </a:r>
          <a:r>
            <a:rPr lang="en-US" sz="1600" kern="1200" cap="none" dirty="0" smtClean="0">
              <a:solidFill>
                <a:srgbClr val="0070C0"/>
              </a:solidFill>
              <a:latin typeface="Microsoft New Tai Lue" panose="020B0502040204020203" pitchFamily="34" charset="0"/>
              <a:cs typeface="Microsoft New Tai Lue" panose="020B0502040204020203" pitchFamily="34" charset="0"/>
            </a:rPr>
            <a:t>OPEN </a:t>
          </a:r>
          <a:r>
            <a:rPr lang="en-US" sz="1600" kern="1200" cap="none" dirty="0" smtClean="0">
              <a:latin typeface="Microsoft New Tai Lue" panose="020B0502040204020203" pitchFamily="34" charset="0"/>
              <a:cs typeface="Microsoft New Tai Lue" panose="020B0502040204020203" pitchFamily="34" charset="0"/>
            </a:rPr>
            <a:t>participant who has been enrolled in education and/or training leading to a post-secondary credential or employment in WIOA Title I, II, or IV</a:t>
          </a:r>
          <a:endParaRPr lang="en-US" sz="1600" kern="1200" dirty="0"/>
        </a:p>
        <a:p>
          <a:pPr marL="114300" lvl="1" indent="-114300" algn="l" defTabSz="622300">
            <a:lnSpc>
              <a:spcPct val="90000"/>
            </a:lnSpc>
            <a:spcBef>
              <a:spcPct val="0"/>
            </a:spcBef>
            <a:spcAft>
              <a:spcPct val="15000"/>
            </a:spcAft>
            <a:buChar char="••"/>
          </a:pPr>
          <a:r>
            <a:rPr lang="en-US" sz="1400" kern="1200" cap="none" dirty="0" smtClean="0">
              <a:latin typeface="Microsoft New Tai Lue" panose="020B0502040204020203" pitchFamily="34" charset="0"/>
              <a:cs typeface="Microsoft New Tai Lue" panose="020B0502040204020203" pitchFamily="34" charset="0"/>
            </a:rPr>
            <a:t>OJT and CT are included</a:t>
          </a:r>
        </a:p>
      </dsp:txBody>
      <dsp:txXfrm>
        <a:off x="1185406" y="2668133"/>
        <a:ext cx="3505129" cy="19800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85889-E993-464F-8513-E6CBF0FA8CE2}">
      <dsp:nvSpPr>
        <dsp:cNvPr id="0" name=""/>
        <dsp:cNvSpPr/>
      </dsp:nvSpPr>
      <dsp:spPr>
        <a:xfrm>
          <a:off x="55003" y="1932446"/>
          <a:ext cx="9575932" cy="1096588"/>
        </a:xfrm>
        <a:prstGeom prst="mathMinus">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674CD256-2B92-4A5E-9421-D0800CE56E81}">
      <dsp:nvSpPr>
        <dsp:cNvPr id="0" name=""/>
        <dsp:cNvSpPr/>
      </dsp:nvSpPr>
      <dsp:spPr>
        <a:xfrm rot="16200000">
          <a:off x="1685866" y="-774141"/>
          <a:ext cx="1927861" cy="4046523"/>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B2F72A1-8543-4935-9D2F-2508ABA7E76B}">
      <dsp:nvSpPr>
        <dsp:cNvPr id="0" name=""/>
        <dsp:cNvSpPr/>
      </dsp:nvSpPr>
      <dsp:spPr>
        <a:xfrm>
          <a:off x="4927619" y="135168"/>
          <a:ext cx="3801519" cy="2210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Microsoft New Tai Lue" panose="020B0502040204020203" pitchFamily="34" charset="0"/>
              <a:cs typeface="Microsoft New Tai Lue" panose="020B0502040204020203" pitchFamily="34" charset="0"/>
            </a:rPr>
            <a:t>Individuals in the denominator who are employed with same employer in Q2 AND Q4 After Exit</a:t>
          </a:r>
          <a:endParaRPr lang="en-US" sz="1800" kern="1200" dirty="0" smtClean="0"/>
        </a:p>
        <a:p>
          <a:pPr lvl="0" algn="ctr" defTabSz="800100">
            <a:lnSpc>
              <a:spcPct val="90000"/>
            </a:lnSpc>
            <a:spcBef>
              <a:spcPct val="0"/>
            </a:spcBef>
            <a:spcAft>
              <a:spcPct val="35000"/>
            </a:spcAft>
          </a:pPr>
          <a:endParaRPr lang="en-US" sz="1800" kern="1200" dirty="0" smtClean="0"/>
        </a:p>
      </dsp:txBody>
      <dsp:txXfrm>
        <a:off x="4927619" y="135168"/>
        <a:ext cx="3801519" cy="2210968"/>
      </dsp:txXfrm>
    </dsp:sp>
    <dsp:sp modelId="{93DB9329-54AC-4B62-8DDC-15A5D3A85098}">
      <dsp:nvSpPr>
        <dsp:cNvPr id="0" name=""/>
        <dsp:cNvSpPr/>
      </dsp:nvSpPr>
      <dsp:spPr>
        <a:xfrm rot="16200000">
          <a:off x="6010990" y="1482049"/>
          <a:ext cx="2079382" cy="4557705"/>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13DB56-19E4-44DE-B5CA-B72E7269678B}">
      <dsp:nvSpPr>
        <dsp:cNvPr id="0" name=""/>
        <dsp:cNvSpPr/>
      </dsp:nvSpPr>
      <dsp:spPr>
        <a:xfrm>
          <a:off x="1185406" y="2668133"/>
          <a:ext cx="3505129" cy="1980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Microsoft New Tai Lue" panose="020B0502040204020203" pitchFamily="34" charset="0"/>
              <a:cs typeface="Microsoft New Tai Lue" panose="020B0502040204020203" pitchFamily="34" charset="0"/>
            </a:rPr>
            <a:t>Exiters with wages Q2 After Exit</a:t>
          </a:r>
          <a:endParaRPr lang="en-US" sz="1800" kern="1200" dirty="0"/>
        </a:p>
      </dsp:txBody>
      <dsp:txXfrm>
        <a:off x="1185406" y="2668133"/>
        <a:ext cx="3505129" cy="19800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85889-E993-464F-8513-E6CBF0FA8CE2}">
      <dsp:nvSpPr>
        <dsp:cNvPr id="0" name=""/>
        <dsp:cNvSpPr/>
      </dsp:nvSpPr>
      <dsp:spPr>
        <a:xfrm>
          <a:off x="55003" y="1932446"/>
          <a:ext cx="9575932" cy="1096588"/>
        </a:xfrm>
        <a:prstGeom prst="mathMinus">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674CD256-2B92-4A5E-9421-D0800CE56E81}">
      <dsp:nvSpPr>
        <dsp:cNvPr id="0" name=""/>
        <dsp:cNvSpPr/>
      </dsp:nvSpPr>
      <dsp:spPr>
        <a:xfrm rot="16200000">
          <a:off x="1685866" y="-774141"/>
          <a:ext cx="1927861" cy="4046523"/>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B2F72A1-8543-4935-9D2F-2508ABA7E76B}">
      <dsp:nvSpPr>
        <dsp:cNvPr id="0" name=""/>
        <dsp:cNvSpPr/>
      </dsp:nvSpPr>
      <dsp:spPr>
        <a:xfrm>
          <a:off x="4927619" y="135168"/>
          <a:ext cx="3801519" cy="2210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Microsoft New Tai Lue" panose="020B0502040204020203" pitchFamily="34" charset="0"/>
              <a:cs typeface="Microsoft New Tai Lue" panose="020B0502040204020203" pitchFamily="34" charset="0"/>
            </a:rPr>
            <a:t>The total number of establishments that received a service or, if it is an ongoing activity, are continuing to receive a service or other assistance during the reporting period</a:t>
          </a:r>
          <a:endParaRPr lang="en-US" sz="1800" kern="1200" dirty="0" smtClean="0"/>
        </a:p>
      </dsp:txBody>
      <dsp:txXfrm>
        <a:off x="4927619" y="135168"/>
        <a:ext cx="3801519" cy="2210968"/>
      </dsp:txXfrm>
    </dsp:sp>
    <dsp:sp modelId="{93DB9329-54AC-4B62-8DDC-15A5D3A85098}">
      <dsp:nvSpPr>
        <dsp:cNvPr id="0" name=""/>
        <dsp:cNvSpPr/>
      </dsp:nvSpPr>
      <dsp:spPr>
        <a:xfrm rot="16200000">
          <a:off x="6010990" y="1482049"/>
          <a:ext cx="2079382" cy="4557705"/>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13DB56-19E4-44DE-B5CA-B72E7269678B}">
      <dsp:nvSpPr>
        <dsp:cNvPr id="0" name=""/>
        <dsp:cNvSpPr/>
      </dsp:nvSpPr>
      <dsp:spPr>
        <a:xfrm>
          <a:off x="1185406" y="2668133"/>
          <a:ext cx="3505129" cy="1980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Microsoft New Tai Lue" panose="020B0502040204020203" pitchFamily="34" charset="0"/>
              <a:cs typeface="Microsoft New Tai Lue" panose="020B0502040204020203" pitchFamily="34" charset="0"/>
            </a:rPr>
            <a:t>The total number of establishments located within the State during the final month or quarter of the reporting period</a:t>
          </a:r>
          <a:endParaRPr lang="en-US" sz="1800" kern="1200" dirty="0"/>
        </a:p>
      </dsp:txBody>
      <dsp:txXfrm>
        <a:off x="1185406" y="2668133"/>
        <a:ext cx="3505129" cy="198006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85889-E993-464F-8513-E6CBF0FA8CE2}">
      <dsp:nvSpPr>
        <dsp:cNvPr id="0" name=""/>
        <dsp:cNvSpPr/>
      </dsp:nvSpPr>
      <dsp:spPr>
        <a:xfrm>
          <a:off x="55003" y="1932446"/>
          <a:ext cx="9575932" cy="1096588"/>
        </a:xfrm>
        <a:prstGeom prst="mathMinus">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674CD256-2B92-4A5E-9421-D0800CE56E81}">
      <dsp:nvSpPr>
        <dsp:cNvPr id="0" name=""/>
        <dsp:cNvSpPr/>
      </dsp:nvSpPr>
      <dsp:spPr>
        <a:xfrm rot="16200000">
          <a:off x="1685866" y="-774141"/>
          <a:ext cx="1927861" cy="4046523"/>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B2F72A1-8543-4935-9D2F-2508ABA7E76B}">
      <dsp:nvSpPr>
        <dsp:cNvPr id="0" name=""/>
        <dsp:cNvSpPr/>
      </dsp:nvSpPr>
      <dsp:spPr>
        <a:xfrm>
          <a:off x="4893735" y="152104"/>
          <a:ext cx="4190992" cy="2210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latin typeface="Microsoft New Tai Lue" panose="020B0502040204020203" pitchFamily="34" charset="0"/>
              <a:cs typeface="Microsoft New Tai Lue" panose="020B0502040204020203" pitchFamily="34" charset="0"/>
            </a:rPr>
            <a:t>The total number of establishments, as defined by Bureau of Labor Statistics (BLS) Quarterly Census of Employment and Wages (QCEW) program, served during the current reporting period (i.e., one program year) and that during the prior three reporting periods have used core program services more than once</a:t>
          </a:r>
          <a:endParaRPr lang="en-US" sz="1600" kern="1200" dirty="0" smtClean="0"/>
        </a:p>
      </dsp:txBody>
      <dsp:txXfrm>
        <a:off x="4893735" y="152104"/>
        <a:ext cx="4190992" cy="2210968"/>
      </dsp:txXfrm>
    </dsp:sp>
    <dsp:sp modelId="{93DB9329-54AC-4B62-8DDC-15A5D3A85098}">
      <dsp:nvSpPr>
        <dsp:cNvPr id="0" name=""/>
        <dsp:cNvSpPr/>
      </dsp:nvSpPr>
      <dsp:spPr>
        <a:xfrm rot="16200000">
          <a:off x="6010990" y="1482049"/>
          <a:ext cx="2079382" cy="4557705"/>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B13DB56-19E4-44DE-B5CA-B72E7269678B}">
      <dsp:nvSpPr>
        <dsp:cNvPr id="0" name=""/>
        <dsp:cNvSpPr/>
      </dsp:nvSpPr>
      <dsp:spPr>
        <a:xfrm>
          <a:off x="1185406" y="2668133"/>
          <a:ext cx="3505129" cy="1980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Microsoft New Tai Lue" panose="020B0502040204020203" pitchFamily="34" charset="0"/>
              <a:cs typeface="Microsoft New Tai Lue" panose="020B0502040204020203" pitchFamily="34" charset="0"/>
            </a:rPr>
            <a:t>The number of establishments served during the current reporting period</a:t>
          </a:r>
          <a:endParaRPr lang="en-US" sz="1800" kern="1200" dirty="0"/>
        </a:p>
      </dsp:txBody>
      <dsp:txXfrm>
        <a:off x="1185406" y="2668133"/>
        <a:ext cx="3505129" cy="198006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8012FF-6D83-42AE-88D4-602ADA9D62B4}" type="datetimeFigureOut">
              <a:rPr lang="en-US" smtClean="0"/>
              <a:t>3/20/2018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142303-B31C-4E58-BCBB-311A409B5A5D}" type="slidenum">
              <a:rPr lang="en-US" smtClean="0"/>
              <a:t>‹#›</a:t>
            </a:fld>
            <a:endParaRPr lang="en-US" dirty="0"/>
          </a:p>
        </p:txBody>
      </p:sp>
    </p:spTree>
    <p:extLst>
      <p:ext uri="{BB962C8B-B14F-4D97-AF65-F5344CB8AC3E}">
        <p14:creationId xmlns:p14="http://schemas.microsoft.com/office/powerpoint/2010/main" val="3718311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2</a:t>
            </a:fld>
            <a:endParaRPr lang="en-US" dirty="0"/>
          </a:p>
        </p:txBody>
      </p:sp>
    </p:spTree>
    <p:extLst>
      <p:ext uri="{BB962C8B-B14F-4D97-AF65-F5344CB8AC3E}">
        <p14:creationId xmlns:p14="http://schemas.microsoft.com/office/powerpoint/2010/main" val="2862971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your own rule</a:t>
            </a:r>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15</a:t>
            </a:fld>
            <a:endParaRPr lang="en-US" dirty="0"/>
          </a:p>
        </p:txBody>
      </p:sp>
    </p:spTree>
    <p:extLst>
      <p:ext uri="{BB962C8B-B14F-4D97-AF65-F5344CB8AC3E}">
        <p14:creationId xmlns:p14="http://schemas.microsoft.com/office/powerpoint/2010/main" val="1715405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16</a:t>
            </a:fld>
            <a:endParaRPr lang="en-US" dirty="0"/>
          </a:p>
        </p:txBody>
      </p:sp>
    </p:spTree>
    <p:extLst>
      <p:ext uri="{BB962C8B-B14F-4D97-AF65-F5344CB8AC3E}">
        <p14:creationId xmlns:p14="http://schemas.microsoft.com/office/powerpoint/2010/main" val="1510017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19</a:t>
            </a:fld>
            <a:endParaRPr lang="en-US" dirty="0"/>
          </a:p>
        </p:txBody>
      </p:sp>
    </p:spTree>
    <p:extLst>
      <p:ext uri="{BB962C8B-B14F-4D97-AF65-F5344CB8AC3E}">
        <p14:creationId xmlns:p14="http://schemas.microsoft.com/office/powerpoint/2010/main" val="1510017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21</a:t>
            </a:fld>
            <a:endParaRPr lang="en-US" dirty="0"/>
          </a:p>
        </p:txBody>
      </p:sp>
    </p:spTree>
    <p:extLst>
      <p:ext uri="{BB962C8B-B14F-4D97-AF65-F5344CB8AC3E}">
        <p14:creationId xmlns:p14="http://schemas.microsoft.com/office/powerpoint/2010/main" val="1510017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23</a:t>
            </a:fld>
            <a:endParaRPr lang="en-US" dirty="0"/>
          </a:p>
        </p:txBody>
      </p:sp>
    </p:spTree>
    <p:extLst>
      <p:ext uri="{BB962C8B-B14F-4D97-AF65-F5344CB8AC3E}">
        <p14:creationId xmlns:p14="http://schemas.microsoft.com/office/powerpoint/2010/main" val="1510017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142303-B31C-4E58-BCBB-311A409B5A5D}" type="slidenum">
              <a:rPr lang="en-US" smtClean="0"/>
              <a:t>24</a:t>
            </a:fld>
            <a:endParaRPr lang="en-US" dirty="0"/>
          </a:p>
        </p:txBody>
      </p:sp>
    </p:spTree>
    <p:extLst>
      <p:ext uri="{BB962C8B-B14F-4D97-AF65-F5344CB8AC3E}">
        <p14:creationId xmlns:p14="http://schemas.microsoft.com/office/powerpoint/2010/main" val="2800237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3</a:t>
            </a:fld>
            <a:endParaRPr lang="en-US" dirty="0"/>
          </a:p>
        </p:txBody>
      </p:sp>
    </p:spTree>
    <p:extLst>
      <p:ext uri="{BB962C8B-B14F-4D97-AF65-F5344CB8AC3E}">
        <p14:creationId xmlns:p14="http://schemas.microsoft.com/office/powerpoint/2010/main" val="2256770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What is missing in the new denominator that was in the old denominator?</a:t>
            </a:r>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4</a:t>
            </a:fld>
            <a:endParaRPr lang="en-US" dirty="0"/>
          </a:p>
        </p:txBody>
      </p:sp>
    </p:spTree>
    <p:extLst>
      <p:ext uri="{BB962C8B-B14F-4D97-AF65-F5344CB8AC3E}">
        <p14:creationId xmlns:p14="http://schemas.microsoft.com/office/powerpoint/2010/main" val="3974506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What is missing in the new denominator that was in the old denominator?</a:t>
            </a:r>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5</a:t>
            </a:fld>
            <a:endParaRPr lang="en-US" dirty="0"/>
          </a:p>
        </p:txBody>
      </p:sp>
    </p:spTree>
    <p:extLst>
      <p:ext uri="{BB962C8B-B14F-4D97-AF65-F5344CB8AC3E}">
        <p14:creationId xmlns:p14="http://schemas.microsoft.com/office/powerpoint/2010/main" val="3974506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*How is this different from the previous WIA retention measure?</a:t>
            </a:r>
          </a:p>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7</a:t>
            </a:fld>
            <a:endParaRPr lang="en-US" dirty="0"/>
          </a:p>
        </p:txBody>
      </p:sp>
    </p:spTree>
    <p:extLst>
      <p:ext uri="{BB962C8B-B14F-4D97-AF65-F5344CB8AC3E}">
        <p14:creationId xmlns:p14="http://schemas.microsoft.com/office/powerpoint/2010/main" val="2712125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8</a:t>
            </a:fld>
            <a:endParaRPr lang="en-US" dirty="0"/>
          </a:p>
        </p:txBody>
      </p:sp>
    </p:spTree>
    <p:extLst>
      <p:ext uri="{BB962C8B-B14F-4D97-AF65-F5344CB8AC3E}">
        <p14:creationId xmlns:p14="http://schemas.microsoft.com/office/powerpoint/2010/main" val="1510017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 What is different from WIA?</a:t>
            </a:r>
          </a:p>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9</a:t>
            </a:fld>
            <a:endParaRPr lang="en-US" dirty="0"/>
          </a:p>
        </p:txBody>
      </p:sp>
    </p:spTree>
    <p:extLst>
      <p:ext uri="{BB962C8B-B14F-4D97-AF65-F5344CB8AC3E}">
        <p14:creationId xmlns:p14="http://schemas.microsoft.com/office/powerpoint/2010/main" val="1116051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10</a:t>
            </a:fld>
            <a:endParaRPr lang="en-US" dirty="0"/>
          </a:p>
        </p:txBody>
      </p:sp>
    </p:spTree>
    <p:extLst>
      <p:ext uri="{BB962C8B-B14F-4D97-AF65-F5344CB8AC3E}">
        <p14:creationId xmlns:p14="http://schemas.microsoft.com/office/powerpoint/2010/main" val="1510017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42303-B31C-4E58-BCBB-311A409B5A5D}" type="slidenum">
              <a:rPr lang="en-US" smtClean="0"/>
              <a:t>13</a:t>
            </a:fld>
            <a:endParaRPr lang="en-US" dirty="0"/>
          </a:p>
        </p:txBody>
      </p:sp>
    </p:spTree>
    <p:extLst>
      <p:ext uri="{BB962C8B-B14F-4D97-AF65-F5344CB8AC3E}">
        <p14:creationId xmlns:p14="http://schemas.microsoft.com/office/powerpoint/2010/main" val="15100177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8620" y="2410967"/>
            <a:ext cx="10994760" cy="1170739"/>
          </a:xfrm>
          <a:noFill/>
          <a:effectLst>
            <a:outerShdw blurRad="50800" dist="38100" dir="2700000" algn="tl" rotWithShape="0">
              <a:prstClr val="black">
                <a:alpha val="40000"/>
              </a:prstClr>
            </a:outerShdw>
          </a:effectLst>
        </p:spPr>
        <p:txBody>
          <a:bodyPr>
            <a:normAutofit/>
          </a:bodyPr>
          <a:lstStyle>
            <a:lvl1pPr algn="r">
              <a:defRPr sz="48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98621" y="3836214"/>
            <a:ext cx="10994761" cy="610820"/>
          </a:xfrm>
        </p:spPr>
        <p:txBody>
          <a:bodyPr>
            <a:normAutofit/>
          </a:bodyPr>
          <a:lstStyle>
            <a:lvl1pPr marL="0" indent="0" algn="r">
              <a:buNone/>
              <a:defRPr sz="3700" b="0" i="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430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en-US" dirty="0" smtClean="0"/>
              <a:t>Click icon to add picture</a:t>
            </a:r>
            <a:endParaRPr lang="en-US" dirty="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pic>
        <p:nvPicPr>
          <p:cNvPr id="7" name="Picture 6" descr="E:\websites\free-power-point-templates\2012\logos.png">
            <a:extLst>
              <a:ext uri="{FF2B5EF4-FFF2-40B4-BE49-F238E27FC236}">
                <a16:creationId xmlns:a16="http://schemas.microsoft.com/office/drawing/2014/main" xmlns="" id="{D1E00DFB-2C03-4729-AB24-0ADA44C1FD0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224408" y="3101618"/>
            <a:ext cx="1951712" cy="70261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8620" y="782114"/>
            <a:ext cx="10994760" cy="610821"/>
          </a:xfrm>
        </p:spPr>
        <p:txBody>
          <a:bodyPr>
            <a:normAutofit/>
          </a:bodyPr>
          <a:lstStyle>
            <a:lvl1pPr algn="r">
              <a:defRPr sz="4800" baseline="0">
                <a:solidFill>
                  <a:schemeClr val="bg1"/>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598621" y="1596540"/>
            <a:ext cx="10994760" cy="4886560"/>
          </a:xfrm>
        </p:spPr>
        <p:txBody>
          <a:bodyPr/>
          <a:lstStyle>
            <a:lvl1pPr algn="l">
              <a:defRPr sz="3700">
                <a:solidFill>
                  <a:srgbClr val="002060"/>
                </a:solidFill>
              </a:defRPr>
            </a:lvl1pPr>
            <a:lvl2pPr algn="l">
              <a:defRPr>
                <a:solidFill>
                  <a:srgbClr val="002060"/>
                </a:solidFill>
              </a:defRPr>
            </a:lvl2pPr>
            <a:lvl3pPr algn="l">
              <a:defRPr>
                <a:solidFill>
                  <a:srgbClr val="002060"/>
                </a:solidFill>
              </a:defRPr>
            </a:lvl3pPr>
            <a:lvl4pPr algn="l">
              <a:defRPr>
                <a:solidFill>
                  <a:srgbClr val="002060"/>
                </a:solidFill>
              </a:defRPr>
            </a:lvl4pPr>
            <a:lvl5pPr algn="l">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5507" y="374900"/>
            <a:ext cx="8144267" cy="763525"/>
          </a:xfrm>
        </p:spPr>
        <p:txBody>
          <a:bodyPr>
            <a:normAutofit/>
          </a:bodyPr>
          <a:lstStyle>
            <a:lvl1pPr algn="r">
              <a:defRPr sz="4800">
                <a:solidFill>
                  <a:schemeClr val="bg1"/>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245507" y="1443836"/>
            <a:ext cx="8144267" cy="4834119"/>
          </a:xfrm>
        </p:spPr>
        <p:txBody>
          <a:bodyPr/>
          <a:lstStyle>
            <a:lvl1pPr>
              <a:defRPr sz="37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700">
                <a:solidFill>
                  <a:schemeClr val="tx1">
                    <a:tint val="75000"/>
                  </a:schemeClr>
                </a:solidFill>
              </a:defRPr>
            </a:lvl1pPr>
            <a:lvl2pPr marL="609585" indent="0">
              <a:buNone/>
              <a:defRPr sz="2400">
                <a:solidFill>
                  <a:schemeClr val="tx1">
                    <a:tint val="75000"/>
                  </a:schemeClr>
                </a:solidFill>
              </a:defRPr>
            </a:lvl2pPr>
            <a:lvl3pPr marL="1219170" indent="0">
              <a:buNone/>
              <a:defRPr sz="21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02227" y="578507"/>
            <a:ext cx="10791153" cy="814427"/>
          </a:xfrm>
        </p:spPr>
        <p:txBody>
          <a:bodyPr>
            <a:normAutofit/>
          </a:bodyPr>
          <a:lstStyle>
            <a:lvl1pPr algn="r">
              <a:defRPr sz="4800" baseline="0">
                <a:solidFill>
                  <a:schemeClr val="bg1"/>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715840" y="1984711"/>
            <a:ext cx="5386917" cy="639763"/>
          </a:xfrm>
        </p:spPr>
        <p:txBody>
          <a:bodyPr anchor="b"/>
          <a:lstStyle>
            <a:lvl1pPr marL="0" indent="0" algn="ctr">
              <a:buNone/>
              <a:defRPr sz="3200" b="1">
                <a:solidFill>
                  <a:srgbClr val="002060"/>
                </a:solidFill>
              </a:defRPr>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715840" y="2614573"/>
            <a:ext cx="5386917" cy="3035059"/>
          </a:xfrm>
        </p:spPr>
        <p:txBody>
          <a:bodyPr/>
          <a:lstStyle>
            <a:lvl1pPr algn="ctr">
              <a:defRPr sz="3200">
                <a:solidFill>
                  <a:srgbClr val="002060"/>
                </a:solidFill>
              </a:defRPr>
            </a:lvl1pPr>
            <a:lvl2pPr algn="ctr">
              <a:defRPr sz="2700">
                <a:solidFill>
                  <a:srgbClr val="002060"/>
                </a:solidFill>
              </a:defRPr>
            </a:lvl2pPr>
            <a:lvl3pPr algn="ctr">
              <a:defRPr sz="2400">
                <a:solidFill>
                  <a:srgbClr val="002060"/>
                </a:solidFill>
              </a:defRPr>
            </a:lvl3pPr>
            <a:lvl4pPr algn="ctr">
              <a:defRPr sz="2100">
                <a:solidFill>
                  <a:srgbClr val="002060"/>
                </a:solidFill>
              </a:defRPr>
            </a:lvl4pPr>
            <a:lvl5pPr algn="ctr">
              <a:defRPr sz="2100">
                <a:solidFill>
                  <a:srgbClr val="002060"/>
                </a:solidFill>
              </a:defRPr>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2" y="1984711"/>
            <a:ext cx="5389033" cy="639763"/>
          </a:xfrm>
        </p:spPr>
        <p:txBody>
          <a:bodyPr anchor="b"/>
          <a:lstStyle>
            <a:lvl1pPr marL="0" indent="0" algn="ctr">
              <a:buNone/>
              <a:defRPr sz="3200" b="1">
                <a:solidFill>
                  <a:srgbClr val="002060"/>
                </a:solidFill>
              </a:defRPr>
            </a:lvl1pPr>
            <a:lvl2pPr marL="609585" indent="0">
              <a:buNone/>
              <a:defRPr sz="2700" b="1"/>
            </a:lvl2pPr>
            <a:lvl3pPr marL="1219170" indent="0">
              <a:buNone/>
              <a:defRPr sz="2400" b="1"/>
            </a:lvl3pPr>
            <a:lvl4pPr marL="1828754" indent="0">
              <a:buNone/>
              <a:defRPr sz="2100" b="1"/>
            </a:lvl4pPr>
            <a:lvl5pPr marL="2438339" indent="0">
              <a:buNone/>
              <a:defRPr sz="2100" b="1"/>
            </a:lvl5pPr>
            <a:lvl6pPr marL="3047924" indent="0">
              <a:buNone/>
              <a:defRPr sz="2100" b="1"/>
            </a:lvl6pPr>
            <a:lvl7pPr marL="3657509" indent="0">
              <a:buNone/>
              <a:defRPr sz="2100" b="1"/>
            </a:lvl7pPr>
            <a:lvl8pPr marL="4267093" indent="0">
              <a:buNone/>
              <a:defRPr sz="2100" b="1"/>
            </a:lvl8pPr>
            <a:lvl9pPr marL="4876678"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096002" y="2614573"/>
            <a:ext cx="5389033" cy="3035059"/>
          </a:xfrm>
        </p:spPr>
        <p:txBody>
          <a:bodyPr/>
          <a:lstStyle>
            <a:lvl1pPr algn="ctr">
              <a:defRPr sz="3200">
                <a:solidFill>
                  <a:srgbClr val="002060"/>
                </a:solidFill>
              </a:defRPr>
            </a:lvl1pPr>
            <a:lvl2pPr algn="ctr">
              <a:defRPr sz="2700">
                <a:solidFill>
                  <a:srgbClr val="002060"/>
                </a:solidFill>
              </a:defRPr>
            </a:lvl2pPr>
            <a:lvl3pPr algn="ctr">
              <a:defRPr sz="2400">
                <a:solidFill>
                  <a:srgbClr val="002060"/>
                </a:solidFill>
              </a:defRPr>
            </a:lvl3pPr>
            <a:lvl4pPr algn="ctr">
              <a:defRPr sz="2100">
                <a:solidFill>
                  <a:srgbClr val="002060"/>
                </a:solidFill>
              </a:defRPr>
            </a:lvl4pPr>
            <a:lvl5pPr algn="ctr">
              <a:defRPr sz="2100">
                <a:solidFill>
                  <a:srgbClr val="002060"/>
                </a:solidFill>
              </a:defRPr>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6733" y="273052"/>
            <a:ext cx="6815667"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900"/>
            </a:lvl1pPr>
            <a:lvl2pPr marL="609585" indent="0">
              <a:buNone/>
              <a:defRPr sz="1600"/>
            </a:lvl2pPr>
            <a:lvl3pPr marL="1219170" indent="0">
              <a:buNone/>
              <a:defRPr sz="13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121917" tIns="60958" rIns="121917" bIns="6095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121917" tIns="60958" rIns="121917" bIns="6095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121917" tIns="60958" rIns="121917" bIns="60958" rtlCol="0" anchor="ctr"/>
          <a:lstStyle>
            <a:lvl1pPr algn="l">
              <a:defRPr sz="1600">
                <a:solidFill>
                  <a:schemeClr val="tx1">
                    <a:tint val="75000"/>
                  </a:schemeClr>
                </a:solidFill>
              </a:defRPr>
            </a:lvl1pPr>
          </a:lstStyle>
          <a:p>
            <a:fld id="{48A87A34-81AB-432B-8DAE-1953F412C126}" type="datetimeFigureOut">
              <a:rPr lang="en-US" smtClean="0"/>
              <a:pPr/>
              <a:t>3/20/2018</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121917" tIns="60958" rIns="121917" bIns="60958"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121917" tIns="60958" rIns="121917" bIns="60958" rtlCol="0" anchor="ctr"/>
          <a:lstStyle>
            <a:lvl1pPr algn="r">
              <a:defRPr sz="1600">
                <a:solidFill>
                  <a:schemeClr val="tx1">
                    <a:tint val="75000"/>
                  </a:schemeClr>
                </a:solidFill>
              </a:defRPr>
            </a:lvl1pPr>
          </a:lstStyle>
          <a:p>
            <a:fld id="{6D22F896-40B5-4ADD-8801-0D06FADFA095}" type="slidenum">
              <a:rPr lang="en-US" smtClean="0"/>
              <a:pPr/>
              <a:t>‹#›</a:t>
            </a:fld>
            <a:endParaRPr lang="en-US" dirty="0"/>
          </a:p>
        </p:txBody>
      </p:sp>
      <p:sp>
        <p:nvSpPr>
          <p:cNvPr id="7" name="TextBox 6">
            <a:extLst>
              <a:ext uri="{FF2B5EF4-FFF2-40B4-BE49-F238E27FC236}">
                <a16:creationId xmlns:a16="http://schemas.microsoft.com/office/drawing/2014/main" xmlns="" id="{848A625B-696C-430E-BDD0-827845A7C9D8}"/>
              </a:ext>
            </a:extLst>
          </p:cNvPr>
          <p:cNvSpPr txBox="1"/>
          <p:nvPr/>
        </p:nvSpPr>
        <p:spPr>
          <a:xfrm>
            <a:off x="-12200" y="6951663"/>
            <a:ext cx="11186167" cy="707882"/>
          </a:xfrm>
          <a:prstGeom prst="rect">
            <a:avLst/>
          </a:prstGeom>
          <a:noFill/>
        </p:spPr>
        <p:txBody>
          <a:bodyPr wrap="square" lIns="121917" tIns="60958" rIns="121917" bIns="60958" rtlCol="0">
            <a:spAutoFit/>
          </a:bodyPr>
          <a:lstStyle/>
          <a:p>
            <a:r>
              <a:rPr lang="en-US" sz="1900" dirty="0">
                <a:solidFill>
                  <a:schemeClr val="bg1">
                    <a:lumMod val="65000"/>
                  </a:schemeClr>
                </a:solidFill>
              </a:rPr>
              <a:t>This presentation uses a free template provided by FPPT.com</a:t>
            </a:r>
          </a:p>
          <a:p>
            <a:r>
              <a:rPr lang="en-US" sz="19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ctr" defTabSz="1219170"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4.xml.rels><?xml version="1.0" encoding="UTF-8" standalone="yes"?>
<Relationships xmlns="http://schemas.openxmlformats.org/package/2006/relationships"><Relationship Id="rId3" Type="http://schemas.openxmlformats.org/officeDocument/2006/relationships/hyperlink" Target="mailto:TB@elementonedata.com"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 Id="rId4" Type="http://schemas.openxmlformats.org/officeDocument/2006/relationships/hyperlink" Target="http://www.elementonedata.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algn="ctr"/>
            <a:r>
              <a:rPr lang="en-US" dirty="0" smtClean="0"/>
              <a:t/>
            </a:r>
            <a:br>
              <a:rPr lang="en-US" dirty="0" smtClean="0"/>
            </a:br>
            <a:r>
              <a:rPr lang="en-US" dirty="0" smtClean="0"/>
              <a:t>WIOA</a:t>
            </a:r>
            <a:endParaRPr lang="en-US" dirty="0"/>
          </a:p>
        </p:txBody>
      </p:sp>
      <p:sp>
        <p:nvSpPr>
          <p:cNvPr id="5" name="Subtitle 4"/>
          <p:cNvSpPr>
            <a:spLocks noGrp="1"/>
          </p:cNvSpPr>
          <p:nvPr>
            <p:ph type="subTitle" idx="1"/>
          </p:nvPr>
        </p:nvSpPr>
        <p:spPr/>
        <p:txBody>
          <a:bodyPr>
            <a:normAutofit fontScale="92500" lnSpcReduction="10000"/>
          </a:bodyPr>
          <a:lstStyle/>
          <a:p>
            <a:r>
              <a:rPr lang="en-US" dirty="0" smtClean="0"/>
              <a:t>8 Performance Measures Explained</a:t>
            </a:r>
          </a:p>
          <a:p>
            <a:endParaRPr lang="en-US" dirty="0" smtClean="0"/>
          </a:p>
          <a:p>
            <a:endParaRPr lang="en-US" dirty="0"/>
          </a:p>
        </p:txBody>
      </p:sp>
      <p:sp>
        <p:nvSpPr>
          <p:cNvPr id="6" name="Rectangle 5"/>
          <p:cNvSpPr/>
          <p:nvPr/>
        </p:nvSpPr>
        <p:spPr>
          <a:xfrm>
            <a:off x="8822267" y="5816600"/>
            <a:ext cx="3097037" cy="646331"/>
          </a:xfrm>
          <a:prstGeom prst="rect">
            <a:avLst/>
          </a:prstGeom>
        </p:spPr>
        <p:txBody>
          <a:bodyPr wrap="square">
            <a:spAutoFit/>
          </a:bodyPr>
          <a:lstStyle/>
          <a:p>
            <a:pPr algn="ctr"/>
            <a:r>
              <a:rPr lang="en-US" dirty="0" err="1" smtClean="0">
                <a:solidFill>
                  <a:schemeClr val="bg1">
                    <a:lumMod val="50000"/>
                  </a:schemeClr>
                </a:solidFill>
              </a:rPr>
              <a:t>Telly</a:t>
            </a:r>
            <a:r>
              <a:rPr lang="en-US" dirty="0" smtClean="0">
                <a:solidFill>
                  <a:schemeClr val="bg1">
                    <a:lumMod val="50000"/>
                  </a:schemeClr>
                </a:solidFill>
              </a:rPr>
              <a:t> Buckles </a:t>
            </a:r>
          </a:p>
          <a:p>
            <a:pPr algn="ctr"/>
            <a:r>
              <a:rPr lang="en-US" dirty="0" err="1" smtClean="0">
                <a:solidFill>
                  <a:schemeClr val="accent6">
                    <a:lumMod val="75000"/>
                  </a:schemeClr>
                </a:solidFill>
              </a:rPr>
              <a:t>Element</a:t>
            </a:r>
            <a:r>
              <a:rPr lang="en-US" dirty="0" err="1" smtClean="0">
                <a:solidFill>
                  <a:schemeClr val="bg1">
                    <a:lumMod val="50000"/>
                  </a:schemeClr>
                </a:solidFill>
              </a:rPr>
              <a:t>One</a:t>
            </a:r>
            <a:r>
              <a:rPr lang="en-US" dirty="0" smtClean="0">
                <a:solidFill>
                  <a:schemeClr val="bg1">
                    <a:lumMod val="50000"/>
                  </a:schemeClr>
                </a:solidFill>
              </a:rPr>
              <a:t> Data</a:t>
            </a:r>
            <a:endParaRPr lang="en-US" dirty="0">
              <a:solidFill>
                <a:schemeClr val="bg1">
                  <a:lumMod val="50000"/>
                </a:schemeClr>
              </a:solidFill>
            </a:endParaRPr>
          </a:p>
        </p:txBody>
      </p:sp>
      <p:sp>
        <p:nvSpPr>
          <p:cNvPr id="2" name="TextBox 1"/>
          <p:cNvSpPr txBox="1"/>
          <p:nvPr/>
        </p:nvSpPr>
        <p:spPr>
          <a:xfrm>
            <a:off x="1733107" y="4869711"/>
            <a:ext cx="7684734" cy="584775"/>
          </a:xfrm>
          <a:prstGeom prst="rect">
            <a:avLst/>
          </a:prstGeom>
          <a:noFill/>
        </p:spPr>
        <p:txBody>
          <a:bodyPr wrap="square" rtlCol="0">
            <a:spAutoFit/>
          </a:bodyPr>
          <a:lstStyle/>
          <a:p>
            <a:r>
              <a:rPr lang="en-US" sz="3200" b="1" dirty="0" smtClean="0"/>
              <a:t>www.elementonedata.com/memphis.pptx</a:t>
            </a:r>
            <a:endParaRPr lang="en-US" sz="3200" b="1" dirty="0"/>
          </a:p>
        </p:txBody>
      </p:sp>
    </p:spTree>
    <p:extLst>
      <p:ext uri="{BB962C8B-B14F-4D97-AF65-F5344CB8AC3E}">
        <p14:creationId xmlns:p14="http://schemas.microsoft.com/office/powerpoint/2010/main" val="3893423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588000" y="516467"/>
            <a:ext cx="6383867" cy="914400"/>
          </a:xfrm>
        </p:spPr>
        <p:txBody>
          <a:bodyPr>
            <a:normAutofit fontScale="90000"/>
          </a:bodyPr>
          <a:lstStyle/>
          <a:p>
            <a:pPr algn="r"/>
            <a:r>
              <a:rPr lang="en-US" sz="4300" dirty="0" smtClean="0">
                <a:solidFill>
                  <a:schemeClr val="bg1"/>
                </a:solidFill>
              </a:rPr>
              <a:t>Median Earnings Q2 After Exit</a:t>
            </a:r>
            <a:endParaRPr lang="en-US" sz="4300" dirty="0">
              <a:solidFill>
                <a:schemeClr val="bg1"/>
              </a:solidFill>
            </a:endParaRPr>
          </a:p>
        </p:txBody>
      </p:sp>
      <p:graphicFrame>
        <p:nvGraphicFramePr>
          <p:cNvPr id="4" name="Content Placeholder 4"/>
          <p:cNvGraphicFramePr>
            <a:graphicFrameLocks/>
          </p:cNvGraphicFramePr>
          <p:nvPr>
            <p:extLst>
              <p:ext uri="{D42A27DB-BD31-4B8C-83A1-F6EECF244321}">
                <p14:modId xmlns:p14="http://schemas.microsoft.com/office/powerpoint/2010/main" val="3180280078"/>
              </p:ext>
            </p:extLst>
          </p:nvPr>
        </p:nvGraphicFramePr>
        <p:xfrm>
          <a:off x="1608665" y="1727200"/>
          <a:ext cx="8737602" cy="4656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2463800" y="2607731"/>
            <a:ext cx="2751667" cy="584775"/>
          </a:xfrm>
          <a:prstGeom prst="rect">
            <a:avLst/>
          </a:prstGeom>
          <a:noFill/>
        </p:spPr>
        <p:txBody>
          <a:bodyPr wrap="square" rtlCol="0">
            <a:spAutoFit/>
          </a:bodyPr>
          <a:lstStyle/>
          <a:p>
            <a:pPr algn="ctr"/>
            <a:r>
              <a:rPr lang="en-US" sz="3200" dirty="0" smtClean="0">
                <a:solidFill>
                  <a:schemeClr val="bg1"/>
                </a:solidFill>
              </a:rPr>
              <a:t>NUMERATOR </a:t>
            </a:r>
            <a:endParaRPr lang="en-US" sz="3200" dirty="0">
              <a:solidFill>
                <a:schemeClr val="bg1"/>
              </a:solidFill>
            </a:endParaRPr>
          </a:p>
        </p:txBody>
      </p:sp>
      <p:sp>
        <p:nvSpPr>
          <p:cNvPr id="3" name="TextBox 2"/>
          <p:cNvSpPr txBox="1"/>
          <p:nvPr/>
        </p:nvSpPr>
        <p:spPr>
          <a:xfrm>
            <a:off x="6798734" y="4893733"/>
            <a:ext cx="2904066" cy="584775"/>
          </a:xfrm>
          <a:prstGeom prst="rect">
            <a:avLst/>
          </a:prstGeom>
          <a:noFill/>
        </p:spPr>
        <p:txBody>
          <a:bodyPr wrap="square" rtlCol="0">
            <a:spAutoFit/>
          </a:bodyPr>
          <a:lstStyle/>
          <a:p>
            <a:pPr algn="ctr"/>
            <a:r>
              <a:rPr lang="en-US" sz="3200" dirty="0" smtClean="0">
                <a:solidFill>
                  <a:schemeClr val="bg1"/>
                </a:solidFill>
              </a:rPr>
              <a:t>DENOMINATOR</a:t>
            </a:r>
            <a:endParaRPr lang="en-US" sz="3200" dirty="0">
              <a:solidFill>
                <a:schemeClr val="bg1"/>
              </a:solidFill>
            </a:endParaRPr>
          </a:p>
        </p:txBody>
      </p:sp>
    </p:spTree>
    <p:extLst>
      <p:ext uri="{BB962C8B-B14F-4D97-AF65-F5344CB8AC3E}">
        <p14:creationId xmlns:p14="http://schemas.microsoft.com/office/powerpoint/2010/main" val="2014935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773648"/>
            <a:ext cx="6919780" cy="610821"/>
          </a:xfrm>
        </p:spPr>
        <p:txBody>
          <a:bodyPr>
            <a:normAutofit fontScale="90000"/>
          </a:bodyPr>
          <a:lstStyle/>
          <a:p>
            <a:r>
              <a:rPr lang="en-US" dirty="0"/>
              <a:t>Credential </a:t>
            </a:r>
            <a:r>
              <a:rPr lang="en-US" dirty="0" smtClean="0"/>
              <a:t>Rate </a:t>
            </a:r>
            <a:endParaRPr lang="en-US" dirty="0"/>
          </a:p>
        </p:txBody>
      </p:sp>
      <p:sp>
        <p:nvSpPr>
          <p:cNvPr id="3" name="Subtitle 2"/>
          <p:cNvSpPr>
            <a:spLocks noGrp="1"/>
          </p:cNvSpPr>
          <p:nvPr>
            <p:ph idx="1"/>
          </p:nvPr>
        </p:nvSpPr>
        <p:spPr/>
        <p:txBody>
          <a:bodyPr anchor="ctr">
            <a:noAutofit/>
          </a:bodyPr>
          <a:lstStyle/>
          <a:p>
            <a:pPr marL="342900" indent="-342900">
              <a:buFont typeface="Arial" panose="020B0604020202020204" pitchFamily="34" charset="0"/>
              <a:buChar char="•"/>
            </a:pPr>
            <a:r>
              <a:rPr lang="en-US" sz="2400" cap="none" dirty="0">
                <a:latin typeface="Microsoft New Tai Lue" panose="020B0502040204020203" pitchFamily="34" charset="0"/>
                <a:cs typeface="Microsoft New Tai Lue" panose="020B0502040204020203" pitchFamily="34" charset="0"/>
              </a:rPr>
              <a:t>Denominator: Exiters who were enrolled in education/training except</a:t>
            </a:r>
            <a:r>
              <a:rPr lang="en-US" sz="2400" cap="none" dirty="0" smtClean="0">
                <a:latin typeface="Microsoft New Tai Lue" panose="020B0502040204020203" pitchFamily="34" charset="0"/>
                <a:cs typeface="Microsoft New Tai Lue" panose="020B0502040204020203" pitchFamily="34" charset="0"/>
              </a:rPr>
              <a:t>:</a:t>
            </a:r>
          </a:p>
          <a:p>
            <a:pPr marL="800100" lvl="1" indent="-342900" algn="l">
              <a:buFont typeface="Arial" panose="020B0604020202020204" pitchFamily="34" charset="0"/>
              <a:buChar char="•"/>
            </a:pPr>
            <a:r>
              <a:rPr lang="en-US" sz="2400" dirty="0" smtClean="0">
                <a:latin typeface="Microsoft New Tai Lue" panose="020B0502040204020203" pitchFamily="34" charset="0"/>
                <a:cs typeface="Microsoft New Tai Lue" panose="020B0502040204020203" pitchFamily="34" charset="0"/>
              </a:rPr>
              <a:t>On-the-Job Training (OJT)</a:t>
            </a:r>
          </a:p>
          <a:p>
            <a:pPr marL="800100" lvl="1" indent="-342900" algn="l">
              <a:buFont typeface="Arial" panose="020B0604020202020204" pitchFamily="34" charset="0"/>
              <a:buChar char="•"/>
            </a:pPr>
            <a:r>
              <a:rPr lang="en-US" sz="2400" dirty="0" smtClean="0">
                <a:latin typeface="Microsoft New Tai Lue" panose="020B0502040204020203" pitchFamily="34" charset="0"/>
                <a:cs typeface="Microsoft New Tai Lue" panose="020B0502040204020203" pitchFamily="34" charset="0"/>
              </a:rPr>
              <a:t>Customized Training (CT)</a:t>
            </a:r>
            <a:endParaRPr lang="en-US" sz="2400" cap="none" dirty="0">
              <a:latin typeface="Microsoft New Tai Lue" panose="020B0502040204020203" pitchFamily="34" charset="0"/>
              <a:cs typeface="Microsoft New Tai Lue" panose="020B0502040204020203" pitchFamily="34" charset="0"/>
            </a:endParaRPr>
          </a:p>
          <a:p>
            <a:pPr marL="342900" indent="-342900">
              <a:buFont typeface="Arial" panose="020B0604020202020204" pitchFamily="34" charset="0"/>
              <a:buChar char="•"/>
            </a:pPr>
            <a:r>
              <a:rPr lang="en-US" sz="2400" b="1" cap="none" dirty="0" smtClean="0">
                <a:latin typeface="Microsoft New Tai Lue" panose="020B0502040204020203" pitchFamily="34" charset="0"/>
                <a:cs typeface="Microsoft New Tai Lue" panose="020B0502040204020203" pitchFamily="34" charset="0"/>
              </a:rPr>
              <a:t>Numerator 1</a:t>
            </a:r>
            <a:r>
              <a:rPr lang="en-US" sz="2400" cap="none" dirty="0" smtClean="0">
                <a:latin typeface="Microsoft New Tai Lue" panose="020B0502040204020203" pitchFamily="34" charset="0"/>
                <a:cs typeface="Microsoft New Tai Lue" panose="020B0502040204020203" pitchFamily="34" charset="0"/>
              </a:rPr>
              <a:t>: If the participant </a:t>
            </a:r>
            <a:r>
              <a:rPr lang="en-US" sz="2400" b="1" u="sng" cap="none" dirty="0" smtClean="0">
                <a:latin typeface="Microsoft New Tai Lue" panose="020B0502040204020203" pitchFamily="34" charset="0"/>
                <a:cs typeface="Microsoft New Tai Lue" panose="020B0502040204020203" pitchFamily="34" charset="0"/>
              </a:rPr>
              <a:t>does not have </a:t>
            </a:r>
            <a:r>
              <a:rPr lang="en-US" sz="2400" cap="none" dirty="0" smtClean="0">
                <a:latin typeface="Microsoft New Tai Lue" panose="020B0502040204020203" pitchFamily="34" charset="0"/>
                <a:cs typeface="Microsoft New Tai Lue" panose="020B0502040204020203" pitchFamily="34" charset="0"/>
              </a:rPr>
              <a:t>a </a:t>
            </a:r>
            <a:r>
              <a:rPr lang="en-US" sz="2400" dirty="0" smtClean="0">
                <a:latin typeface="Microsoft New Tai Lue" panose="020B0502040204020203" pitchFamily="34" charset="0"/>
                <a:cs typeface="Microsoft New Tai Lue" panose="020B0502040204020203" pitchFamily="34" charset="0"/>
              </a:rPr>
              <a:t>High School Diploma or equivalent at participation</a:t>
            </a:r>
            <a:endParaRPr lang="en-US" sz="2400" cap="none" dirty="0" smtClean="0">
              <a:latin typeface="Microsoft New Tai Lue" panose="020B0502040204020203" pitchFamily="34" charset="0"/>
              <a:cs typeface="Microsoft New Tai Lue" panose="020B0502040204020203" pitchFamily="34" charset="0"/>
            </a:endParaRPr>
          </a:p>
          <a:p>
            <a:pPr marL="914400" lvl="1" indent="-457200" algn="l">
              <a:buSzPct val="100000"/>
              <a:buFont typeface="+mj-lt"/>
              <a:buAutoNum type="arabicPeriod"/>
            </a:pPr>
            <a:r>
              <a:rPr lang="en-US" sz="2400" dirty="0">
                <a:latin typeface="Microsoft New Tai Lue" panose="020B0502040204020203" pitchFamily="34" charset="0"/>
                <a:cs typeface="Microsoft New Tai Lue" panose="020B0502040204020203" pitchFamily="34" charset="0"/>
              </a:rPr>
              <a:t>Obtained Secondary Diploma or </a:t>
            </a:r>
            <a:r>
              <a:rPr lang="en-US" sz="2400" dirty="0" smtClean="0">
                <a:latin typeface="Microsoft New Tai Lue" panose="020B0502040204020203" pitchFamily="34" charset="0"/>
                <a:cs typeface="Microsoft New Tai Lue" panose="020B0502040204020203" pitchFamily="34" charset="0"/>
              </a:rPr>
              <a:t>Equivalent and</a:t>
            </a:r>
          </a:p>
          <a:p>
            <a:pPr marL="914400" lvl="1" indent="-457200" algn="l">
              <a:buSzPct val="100000"/>
              <a:buFont typeface="+mj-lt"/>
              <a:buAutoNum type="arabicPeriod"/>
            </a:pPr>
            <a:r>
              <a:rPr lang="en-US" sz="2400" dirty="0" smtClean="0">
                <a:latin typeface="Microsoft New Tai Lue" panose="020B0502040204020203" pitchFamily="34" charset="0"/>
                <a:cs typeface="Microsoft New Tai Lue" panose="020B0502040204020203" pitchFamily="34" charset="0"/>
              </a:rPr>
              <a:t>Enrolled </a:t>
            </a:r>
            <a:r>
              <a:rPr lang="en-US" sz="2400" dirty="0">
                <a:latin typeface="Microsoft New Tai Lue" panose="020B0502040204020203" pitchFamily="34" charset="0"/>
                <a:cs typeface="Microsoft New Tai Lue" panose="020B0502040204020203" pitchFamily="34" charset="0"/>
              </a:rPr>
              <a:t>in </a:t>
            </a:r>
            <a:r>
              <a:rPr lang="en-US" sz="2400" dirty="0" smtClean="0">
                <a:latin typeface="Microsoft New Tai Lue" panose="020B0502040204020203" pitchFamily="34" charset="0"/>
                <a:cs typeface="Microsoft New Tai Lue" panose="020B0502040204020203" pitchFamily="34" charset="0"/>
              </a:rPr>
              <a:t>education </a:t>
            </a:r>
            <a:r>
              <a:rPr lang="en-US" sz="2400" dirty="0">
                <a:latin typeface="Microsoft New Tai Lue" panose="020B0502040204020203" pitchFamily="34" charset="0"/>
                <a:cs typeface="Microsoft New Tai Lue" panose="020B0502040204020203" pitchFamily="34" charset="0"/>
              </a:rPr>
              <a:t>or training program leading to a Post-Secondary Credential </a:t>
            </a:r>
            <a:endParaRPr lang="en-US" sz="2400" dirty="0" smtClean="0">
              <a:latin typeface="Microsoft New Tai Lue" panose="020B0502040204020203" pitchFamily="34" charset="0"/>
              <a:cs typeface="Microsoft New Tai Lue" panose="020B0502040204020203" pitchFamily="34" charset="0"/>
            </a:endParaRPr>
          </a:p>
          <a:p>
            <a:pPr marL="457200" lvl="1" indent="0" algn="l">
              <a:buSzPct val="100000"/>
              <a:buNone/>
            </a:pPr>
            <a:r>
              <a:rPr lang="en-US" sz="2400" dirty="0" smtClean="0">
                <a:latin typeface="Microsoft New Tai Lue" panose="020B0502040204020203" pitchFamily="34" charset="0"/>
                <a:cs typeface="Microsoft New Tai Lue" panose="020B0502040204020203" pitchFamily="34" charset="0"/>
              </a:rPr>
              <a:t>OR </a:t>
            </a:r>
          </a:p>
          <a:p>
            <a:pPr marL="914400" lvl="1" indent="-457200">
              <a:buSzPct val="100000"/>
              <a:buFont typeface="+mj-lt"/>
              <a:buAutoNum type="arabicPeriod"/>
            </a:pPr>
            <a:r>
              <a:rPr lang="en-US" sz="2400" dirty="0">
                <a:latin typeface="Microsoft New Tai Lue" panose="020B0502040204020203" pitchFamily="34" charset="0"/>
                <a:cs typeface="Microsoft New Tai Lue" panose="020B0502040204020203" pitchFamily="34" charset="0"/>
              </a:rPr>
              <a:t>Obtained Secondary Diploma or </a:t>
            </a:r>
            <a:r>
              <a:rPr lang="en-US" sz="2400" dirty="0" smtClean="0">
                <a:latin typeface="Microsoft New Tai Lue" panose="020B0502040204020203" pitchFamily="34" charset="0"/>
                <a:cs typeface="Microsoft New Tai Lue" panose="020B0502040204020203" pitchFamily="34" charset="0"/>
              </a:rPr>
              <a:t>Equivalent and</a:t>
            </a:r>
            <a:endParaRPr lang="en-US" sz="2400" dirty="0">
              <a:latin typeface="Microsoft New Tai Lue" panose="020B0502040204020203" pitchFamily="34" charset="0"/>
              <a:cs typeface="Microsoft New Tai Lue" panose="020B0502040204020203" pitchFamily="34" charset="0"/>
            </a:endParaRPr>
          </a:p>
          <a:p>
            <a:pPr marL="914400" lvl="1" indent="-457200" algn="l">
              <a:buSzPct val="100000"/>
              <a:buFont typeface="+mj-lt"/>
              <a:buAutoNum type="arabicPeriod"/>
            </a:pPr>
            <a:r>
              <a:rPr lang="en-US" sz="2400" dirty="0" smtClean="0">
                <a:latin typeface="Microsoft New Tai Lue" panose="020B0502040204020203" pitchFamily="34" charset="0"/>
                <a:cs typeface="Microsoft New Tai Lue" panose="020B0502040204020203" pitchFamily="34" charset="0"/>
              </a:rPr>
              <a:t>Employed</a:t>
            </a:r>
          </a:p>
          <a:p>
            <a:pPr marL="457200" lvl="1" indent="0" algn="l">
              <a:buSzPct val="100000"/>
              <a:buNone/>
            </a:pPr>
            <a:r>
              <a:rPr lang="en-US" sz="2400" dirty="0" smtClean="0">
                <a:latin typeface="Microsoft New Tai Lue" panose="020B0502040204020203" pitchFamily="34" charset="0"/>
                <a:cs typeface="Microsoft New Tai Lue" panose="020B0502040204020203" pitchFamily="34" charset="0"/>
              </a:rPr>
              <a:t>OR</a:t>
            </a:r>
          </a:p>
          <a:p>
            <a:pPr marL="457200" lvl="1" indent="0" algn="l">
              <a:buSzPct val="100000"/>
              <a:buNone/>
            </a:pPr>
            <a:r>
              <a:rPr lang="en-US" sz="2400" dirty="0" smtClean="0">
                <a:latin typeface="Microsoft New Tai Lue" panose="020B0502040204020203" pitchFamily="34" charset="0"/>
                <a:cs typeface="Microsoft New Tai Lue" panose="020B0502040204020203" pitchFamily="34" charset="0"/>
              </a:rPr>
              <a:t>Picked up a recognized credential without gaining secondary diploma/GED</a:t>
            </a:r>
          </a:p>
          <a:p>
            <a:pPr marL="0" indent="0">
              <a:buSzPct val="100000"/>
              <a:buNone/>
            </a:pPr>
            <a:endParaRPr lang="en-US" sz="2400" cap="none"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2763131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Credential </a:t>
            </a:r>
            <a:r>
              <a:rPr lang="en-US" dirty="0" smtClean="0"/>
              <a:t>Rate</a:t>
            </a:r>
            <a:endParaRPr lang="en-US" dirty="0"/>
          </a:p>
        </p:txBody>
      </p:sp>
      <p:sp>
        <p:nvSpPr>
          <p:cNvPr id="3" name="Subtitle 2"/>
          <p:cNvSpPr>
            <a:spLocks noGrp="1"/>
          </p:cNvSpPr>
          <p:nvPr>
            <p:ph idx="1"/>
          </p:nvPr>
        </p:nvSpPr>
        <p:spPr/>
        <p:txBody>
          <a:bodyPr>
            <a:noAutofit/>
          </a:bodyPr>
          <a:lstStyle/>
          <a:p>
            <a:pPr marL="342900" indent="-342900">
              <a:buFont typeface="Arial" panose="020B0604020202020204" pitchFamily="34" charset="0"/>
              <a:buChar char="•"/>
            </a:pPr>
            <a:r>
              <a:rPr lang="en-US" sz="2800" b="1" cap="none" dirty="0" smtClean="0">
                <a:solidFill>
                  <a:schemeClr val="tx2"/>
                </a:solidFill>
                <a:latin typeface="Microsoft New Tai Lue" panose="020B0502040204020203" pitchFamily="34" charset="0"/>
                <a:cs typeface="Microsoft New Tai Lue" panose="020B0502040204020203" pitchFamily="34" charset="0"/>
              </a:rPr>
              <a:t>Numerator 2</a:t>
            </a:r>
            <a:r>
              <a:rPr lang="en-US" sz="2800" cap="none" dirty="0" smtClean="0">
                <a:solidFill>
                  <a:schemeClr val="tx2"/>
                </a:solidFill>
                <a:latin typeface="Microsoft New Tai Lue" panose="020B0502040204020203" pitchFamily="34" charset="0"/>
                <a:cs typeface="Microsoft New Tai Lue" panose="020B0502040204020203" pitchFamily="34" charset="0"/>
              </a:rPr>
              <a:t>: If the participant </a:t>
            </a:r>
            <a:r>
              <a:rPr lang="en-US" sz="2800" b="1" u="sng" cap="none" dirty="0" smtClean="0">
                <a:solidFill>
                  <a:schemeClr val="tx2"/>
                </a:solidFill>
                <a:latin typeface="Microsoft New Tai Lue" panose="020B0502040204020203" pitchFamily="34" charset="0"/>
                <a:cs typeface="Microsoft New Tai Lue" panose="020B0502040204020203" pitchFamily="34" charset="0"/>
              </a:rPr>
              <a:t>has</a:t>
            </a:r>
            <a:r>
              <a:rPr lang="en-US" sz="2800" cap="none" dirty="0" smtClean="0">
                <a:solidFill>
                  <a:schemeClr val="tx2"/>
                </a:solidFill>
                <a:latin typeface="Microsoft New Tai Lue" panose="020B0502040204020203" pitchFamily="34" charset="0"/>
                <a:cs typeface="Microsoft New Tai Lue" panose="020B0502040204020203" pitchFamily="34" charset="0"/>
              </a:rPr>
              <a:t> a High School Diploma or equivalent at participation</a:t>
            </a:r>
          </a:p>
          <a:p>
            <a:pPr marL="800100" lvl="1" indent="-342900"/>
            <a:r>
              <a:rPr lang="en-US" sz="2200" dirty="0" smtClean="0">
                <a:latin typeface="Microsoft New Tai Lue" panose="020B0502040204020203" pitchFamily="34" charset="0"/>
                <a:cs typeface="Microsoft New Tai Lue" panose="020B0502040204020203" pitchFamily="34" charset="0"/>
              </a:rPr>
              <a:t>Post-Secondary within one year after exit or any time during participation. Credentials include:</a:t>
            </a:r>
            <a:endParaRPr lang="en-US" sz="2200" cap="none" dirty="0" smtClean="0">
              <a:solidFill>
                <a:schemeClr val="tx1"/>
              </a:solidFill>
              <a:latin typeface="Microsoft New Tai Lue" panose="020B0502040204020203" pitchFamily="34" charset="0"/>
              <a:cs typeface="Microsoft New Tai Lue" panose="020B0502040204020203" pitchFamily="34" charset="0"/>
            </a:endParaRPr>
          </a:p>
          <a:p>
            <a:pPr marL="914400" lvl="1" indent="-457200" algn="l">
              <a:buSzPct val="100000"/>
              <a:buFont typeface="+mj-lt"/>
              <a:buAutoNum type="arabicPeriod"/>
            </a:pPr>
            <a:r>
              <a:rPr lang="en-US" sz="2200" dirty="0" smtClean="0">
                <a:latin typeface="Microsoft New Tai Lue" panose="020B0502040204020203" pitchFamily="34" charset="0"/>
                <a:cs typeface="Microsoft New Tai Lue" panose="020B0502040204020203" pitchFamily="34" charset="0"/>
              </a:rPr>
              <a:t>AA/AS</a:t>
            </a:r>
          </a:p>
          <a:p>
            <a:pPr marL="914400" lvl="1" indent="-457200" algn="l">
              <a:buSzPct val="100000"/>
              <a:buFont typeface="+mj-lt"/>
              <a:buAutoNum type="arabicPeriod"/>
            </a:pPr>
            <a:r>
              <a:rPr lang="en-US" sz="2200" dirty="0">
                <a:latin typeface="Microsoft New Tai Lue" panose="020B0502040204020203" pitchFamily="34" charset="0"/>
                <a:cs typeface="Microsoft New Tai Lue" panose="020B0502040204020203" pitchFamily="34" charset="0"/>
              </a:rPr>
              <a:t>BA/BS</a:t>
            </a:r>
            <a:endParaRPr lang="en-US" sz="2200" dirty="0" smtClean="0">
              <a:latin typeface="Microsoft New Tai Lue" panose="020B0502040204020203" pitchFamily="34" charset="0"/>
              <a:cs typeface="Microsoft New Tai Lue" panose="020B0502040204020203" pitchFamily="34" charset="0"/>
            </a:endParaRPr>
          </a:p>
          <a:p>
            <a:pPr marL="914400" lvl="1" indent="-457200" algn="l">
              <a:buSzPct val="100000"/>
              <a:buFont typeface="+mj-lt"/>
              <a:buAutoNum type="arabicPeriod"/>
            </a:pPr>
            <a:r>
              <a:rPr lang="en-US" sz="2200" strike="sngStrike" dirty="0" smtClean="0">
                <a:solidFill>
                  <a:srgbClr val="FF0000"/>
                </a:solidFill>
                <a:latin typeface="Microsoft New Tai Lue" panose="020B0502040204020203" pitchFamily="34" charset="0"/>
                <a:cs typeface="Microsoft New Tai Lue" panose="020B0502040204020203" pitchFamily="34" charset="0"/>
              </a:rPr>
              <a:t>Masters</a:t>
            </a:r>
            <a:endParaRPr lang="en-US" sz="2200" strike="sngStrike" dirty="0">
              <a:solidFill>
                <a:srgbClr val="FF0000"/>
              </a:solidFill>
              <a:latin typeface="Microsoft New Tai Lue" panose="020B0502040204020203" pitchFamily="34" charset="0"/>
              <a:cs typeface="Microsoft New Tai Lue" panose="020B0502040204020203" pitchFamily="34" charset="0"/>
            </a:endParaRPr>
          </a:p>
          <a:p>
            <a:pPr marL="914400" lvl="1" indent="-457200" algn="l">
              <a:buSzPct val="100000"/>
              <a:buFont typeface="+mj-lt"/>
              <a:buAutoNum type="arabicPeriod"/>
            </a:pPr>
            <a:r>
              <a:rPr lang="en-US" sz="2200" dirty="0">
                <a:latin typeface="Microsoft New Tai Lue" panose="020B0502040204020203" pitchFamily="34" charset="0"/>
                <a:cs typeface="Microsoft New Tai Lue" panose="020B0502040204020203" pitchFamily="34" charset="0"/>
              </a:rPr>
              <a:t>Occupational License</a:t>
            </a:r>
          </a:p>
          <a:p>
            <a:pPr marL="914400" lvl="1" indent="-457200" algn="l">
              <a:buSzPct val="100000"/>
              <a:buFont typeface="+mj-lt"/>
              <a:buAutoNum type="arabicPeriod"/>
            </a:pPr>
            <a:r>
              <a:rPr lang="en-US" sz="2200" dirty="0">
                <a:latin typeface="Microsoft New Tai Lue" panose="020B0502040204020203" pitchFamily="34" charset="0"/>
                <a:cs typeface="Microsoft New Tai Lue" panose="020B0502040204020203" pitchFamily="34" charset="0"/>
              </a:rPr>
              <a:t>Occupational Certificate</a:t>
            </a:r>
          </a:p>
          <a:p>
            <a:pPr marL="914400" lvl="1" indent="-457200" algn="l">
              <a:buSzPct val="100000"/>
              <a:buFont typeface="+mj-lt"/>
              <a:buAutoNum type="arabicPeriod"/>
            </a:pPr>
            <a:r>
              <a:rPr lang="en-US" sz="2200" dirty="0">
                <a:latin typeface="Microsoft New Tai Lue" panose="020B0502040204020203" pitchFamily="34" charset="0"/>
                <a:cs typeface="Microsoft New Tai Lue" panose="020B0502040204020203" pitchFamily="34" charset="0"/>
              </a:rPr>
              <a:t>Occupational Certification</a:t>
            </a:r>
          </a:p>
          <a:p>
            <a:pPr marL="914400" lvl="1" indent="-457200" algn="l">
              <a:buSzPct val="100000"/>
              <a:buFont typeface="+mj-lt"/>
              <a:buAutoNum type="arabicPeriod"/>
            </a:pPr>
            <a:r>
              <a:rPr lang="en-US" sz="2200" dirty="0">
                <a:latin typeface="Microsoft New Tai Lue" panose="020B0502040204020203" pitchFamily="34" charset="0"/>
                <a:cs typeface="Microsoft New Tai Lue" panose="020B0502040204020203" pitchFamily="34" charset="0"/>
              </a:rPr>
              <a:t>Other Recognized Diploma, Degree, or Certificate</a:t>
            </a:r>
          </a:p>
          <a:p>
            <a:pPr marL="914400" lvl="1" indent="-457200" algn="l">
              <a:buSzPct val="100000"/>
              <a:buFont typeface="+mj-lt"/>
              <a:buAutoNum type="arabicPeriod"/>
            </a:pPr>
            <a:endParaRPr lang="en-US" sz="2400" dirty="0" smtClean="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722444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588000" y="516467"/>
            <a:ext cx="6383867" cy="914400"/>
          </a:xfrm>
        </p:spPr>
        <p:txBody>
          <a:bodyPr>
            <a:normAutofit/>
          </a:bodyPr>
          <a:lstStyle/>
          <a:p>
            <a:pPr algn="r"/>
            <a:r>
              <a:rPr lang="en-US" sz="4300" dirty="0" smtClean="0">
                <a:solidFill>
                  <a:schemeClr val="bg1"/>
                </a:solidFill>
              </a:rPr>
              <a:t>Credential Rate</a:t>
            </a:r>
            <a:endParaRPr lang="en-US" sz="4300" dirty="0">
              <a:solidFill>
                <a:schemeClr val="bg1"/>
              </a:solidFill>
            </a:endParaRPr>
          </a:p>
        </p:txBody>
      </p:sp>
      <p:graphicFrame>
        <p:nvGraphicFramePr>
          <p:cNvPr id="4" name="Content Placeholder 4"/>
          <p:cNvGraphicFramePr>
            <a:graphicFrameLocks/>
          </p:cNvGraphicFramePr>
          <p:nvPr>
            <p:extLst>
              <p:ext uri="{D42A27DB-BD31-4B8C-83A1-F6EECF244321}">
                <p14:modId xmlns:p14="http://schemas.microsoft.com/office/powerpoint/2010/main" val="2475347038"/>
              </p:ext>
            </p:extLst>
          </p:nvPr>
        </p:nvGraphicFramePr>
        <p:xfrm>
          <a:off x="1337733" y="1566333"/>
          <a:ext cx="9635067" cy="497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2379133" y="2489196"/>
            <a:ext cx="2751667" cy="584775"/>
          </a:xfrm>
          <a:prstGeom prst="rect">
            <a:avLst/>
          </a:prstGeom>
          <a:noFill/>
        </p:spPr>
        <p:txBody>
          <a:bodyPr wrap="square" rtlCol="0">
            <a:spAutoFit/>
          </a:bodyPr>
          <a:lstStyle/>
          <a:p>
            <a:pPr algn="ctr"/>
            <a:r>
              <a:rPr lang="en-US" sz="3200" dirty="0" smtClean="0">
                <a:solidFill>
                  <a:schemeClr val="bg1"/>
                </a:solidFill>
              </a:rPr>
              <a:t>NUMERATOR 2</a:t>
            </a:r>
            <a:endParaRPr lang="en-US" sz="3200" dirty="0">
              <a:solidFill>
                <a:schemeClr val="bg1"/>
              </a:solidFill>
            </a:endParaRPr>
          </a:p>
        </p:txBody>
      </p:sp>
      <p:sp>
        <p:nvSpPr>
          <p:cNvPr id="3" name="TextBox 2"/>
          <p:cNvSpPr txBox="1"/>
          <p:nvPr/>
        </p:nvSpPr>
        <p:spPr>
          <a:xfrm>
            <a:off x="7061201" y="5224501"/>
            <a:ext cx="2904066" cy="584775"/>
          </a:xfrm>
          <a:prstGeom prst="rect">
            <a:avLst/>
          </a:prstGeom>
          <a:noFill/>
        </p:spPr>
        <p:txBody>
          <a:bodyPr wrap="square" rtlCol="0">
            <a:spAutoFit/>
          </a:bodyPr>
          <a:lstStyle/>
          <a:p>
            <a:pPr algn="ctr"/>
            <a:r>
              <a:rPr lang="en-US" sz="3200" dirty="0" smtClean="0">
                <a:solidFill>
                  <a:schemeClr val="bg1"/>
                </a:solidFill>
              </a:rPr>
              <a:t>DENOMINATOR</a:t>
            </a:r>
            <a:endParaRPr lang="en-US" sz="3200" dirty="0">
              <a:solidFill>
                <a:schemeClr val="bg1"/>
              </a:solidFill>
            </a:endParaRPr>
          </a:p>
        </p:txBody>
      </p:sp>
    </p:spTree>
    <p:extLst>
      <p:ext uri="{BB962C8B-B14F-4D97-AF65-F5344CB8AC3E}">
        <p14:creationId xmlns:p14="http://schemas.microsoft.com/office/powerpoint/2010/main" val="2476030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Measurable Skills </a:t>
            </a:r>
            <a:r>
              <a:rPr lang="en-US" dirty="0" smtClean="0"/>
              <a:t>Gains</a:t>
            </a:r>
            <a:endParaRPr lang="en-US" dirty="0"/>
          </a:p>
        </p:txBody>
      </p:sp>
      <p:sp>
        <p:nvSpPr>
          <p:cNvPr id="3" name="Subtitle 2"/>
          <p:cNvSpPr>
            <a:spLocks noGrp="1"/>
          </p:cNvSpPr>
          <p:nvPr>
            <p:ph idx="1"/>
          </p:nvPr>
        </p:nvSpPr>
        <p:spPr/>
        <p:txBody>
          <a:bodyPr anchor="ctr">
            <a:noAutofit/>
          </a:bodyPr>
          <a:lstStyle/>
          <a:p>
            <a:pPr marL="342900" indent="-342900">
              <a:buFont typeface="Arial" panose="020B0604020202020204" pitchFamily="34" charset="0"/>
              <a:buChar char="•"/>
            </a:pPr>
            <a:r>
              <a:rPr lang="en-US" sz="2400" cap="none" dirty="0">
                <a:latin typeface="Microsoft New Tai Lue" panose="020B0502040204020203" pitchFamily="34" charset="0"/>
                <a:cs typeface="Microsoft New Tai Lue" panose="020B0502040204020203" pitchFamily="34" charset="0"/>
              </a:rPr>
              <a:t>Denominator: </a:t>
            </a:r>
            <a:r>
              <a:rPr lang="en-US" sz="2400" cap="none" dirty="0" smtClean="0">
                <a:latin typeface="Microsoft New Tai Lue" panose="020B0502040204020203" pitchFamily="34" charset="0"/>
                <a:cs typeface="Microsoft New Tai Lue" panose="020B0502040204020203" pitchFamily="34" charset="0"/>
              </a:rPr>
              <a:t> Any </a:t>
            </a:r>
            <a:r>
              <a:rPr lang="en-US" sz="2400" cap="none" dirty="0" smtClean="0">
                <a:solidFill>
                  <a:srgbClr val="0070C0"/>
                </a:solidFill>
                <a:latin typeface="Microsoft New Tai Lue" panose="020B0502040204020203" pitchFamily="34" charset="0"/>
                <a:cs typeface="Microsoft New Tai Lue" panose="020B0502040204020203" pitchFamily="34" charset="0"/>
              </a:rPr>
              <a:t>OPEN </a:t>
            </a:r>
            <a:r>
              <a:rPr lang="en-US" sz="2400" cap="none" dirty="0" smtClean="0">
                <a:latin typeface="Microsoft New Tai Lue" panose="020B0502040204020203" pitchFamily="34" charset="0"/>
                <a:cs typeface="Microsoft New Tai Lue" panose="020B0502040204020203" pitchFamily="34" charset="0"/>
              </a:rPr>
              <a:t>participant who has been enrolled in education and/or training leading to a post-secondary credential or employment in WIOA Title I, II, or IV. </a:t>
            </a:r>
          </a:p>
          <a:p>
            <a:pPr marL="800100" lvl="1" indent="-342900" algn="l">
              <a:buFont typeface="Arial" panose="020B0604020202020204" pitchFamily="34" charset="0"/>
              <a:buChar char="•"/>
            </a:pPr>
            <a:r>
              <a:rPr lang="en-US" sz="2200" cap="none" dirty="0" smtClean="0">
                <a:latin typeface="Microsoft New Tai Lue" panose="020B0502040204020203" pitchFamily="34" charset="0"/>
                <a:cs typeface="Microsoft New Tai Lue" panose="020B0502040204020203" pitchFamily="34" charset="0"/>
              </a:rPr>
              <a:t>OJT and CT are included</a:t>
            </a:r>
          </a:p>
          <a:p>
            <a:pPr marL="342900" indent="-342900">
              <a:buFont typeface="Arial" panose="020B0604020202020204" pitchFamily="34" charset="0"/>
              <a:buChar char="•"/>
            </a:pPr>
            <a:endParaRPr lang="en-US" sz="2400" cap="none" dirty="0" smtClean="0">
              <a:solidFill>
                <a:schemeClr val="tx1"/>
              </a:solidFill>
              <a:latin typeface="Microsoft New Tai Lue" panose="020B0502040204020203" pitchFamily="34" charset="0"/>
              <a:cs typeface="Microsoft New Tai Lue" panose="020B0502040204020203" pitchFamily="34" charset="0"/>
            </a:endParaRPr>
          </a:p>
          <a:p>
            <a:pPr marL="342900" indent="-342900">
              <a:buFont typeface="Arial" panose="020B0604020202020204" pitchFamily="34" charset="0"/>
              <a:buChar char="•"/>
            </a:pPr>
            <a:r>
              <a:rPr lang="en-US" sz="2400" cap="none" dirty="0" smtClean="0">
                <a:latin typeface="Microsoft New Tai Lue" panose="020B0502040204020203" pitchFamily="34" charset="0"/>
                <a:cs typeface="Microsoft New Tai Lue" panose="020B0502040204020203" pitchFamily="34" charset="0"/>
              </a:rPr>
              <a:t>Numerator:  Individuals in the denominator who achieved a skills gain during the reporting period.</a:t>
            </a:r>
            <a:endParaRPr lang="en-US" sz="2400" dirty="0" smtClean="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3077791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Measurable Skills </a:t>
            </a:r>
            <a:r>
              <a:rPr lang="en-US" dirty="0" smtClean="0"/>
              <a:t>Gains</a:t>
            </a:r>
            <a:endParaRPr lang="en-US" dirty="0"/>
          </a:p>
        </p:txBody>
      </p:sp>
      <p:sp>
        <p:nvSpPr>
          <p:cNvPr id="3" name="Subtitle 2"/>
          <p:cNvSpPr>
            <a:spLocks noGrp="1"/>
          </p:cNvSpPr>
          <p:nvPr>
            <p:ph idx="1"/>
          </p:nvPr>
        </p:nvSpPr>
        <p:spPr>
          <a:xfrm>
            <a:off x="694267" y="1596540"/>
            <a:ext cx="10899114" cy="4886560"/>
          </a:xfrm>
        </p:spPr>
        <p:txBody>
          <a:bodyPr anchor="ctr">
            <a:noAutofit/>
          </a:bodyPr>
          <a:lstStyle/>
          <a:p>
            <a:pPr marL="342900" indent="-342900">
              <a:buFont typeface="Arial" panose="020B0604020202020204" pitchFamily="34" charset="0"/>
              <a:buChar char="•"/>
            </a:pPr>
            <a:r>
              <a:rPr lang="en-US" sz="2400" cap="none" dirty="0" smtClean="0">
                <a:latin typeface="Microsoft New Tai Lue" panose="020B0502040204020203" pitchFamily="34" charset="0"/>
                <a:cs typeface="Microsoft New Tai Lue" panose="020B0502040204020203" pitchFamily="34" charset="0"/>
              </a:rPr>
              <a:t>Satisfactory progress report toward an established milestone from an employer or training provider.</a:t>
            </a:r>
          </a:p>
          <a:p>
            <a:pPr marL="342900" indent="-342900">
              <a:buFont typeface="Arial" panose="020B0604020202020204" pitchFamily="34" charset="0"/>
              <a:buChar char="•"/>
            </a:pPr>
            <a:endParaRPr lang="en-US" sz="2400" cap="none" dirty="0" smtClean="0">
              <a:latin typeface="Microsoft New Tai Lue" panose="020B0502040204020203" pitchFamily="34" charset="0"/>
              <a:cs typeface="Microsoft New Tai Lue" panose="020B0502040204020203" pitchFamily="34" charset="0"/>
            </a:endParaRPr>
          </a:p>
          <a:p>
            <a:pPr marL="342900" indent="-342900">
              <a:buFont typeface="Arial" panose="020B0604020202020204" pitchFamily="34" charset="0"/>
              <a:buChar char="•"/>
            </a:pPr>
            <a:r>
              <a:rPr lang="en-US" sz="2400" cap="none" dirty="0" smtClean="0">
                <a:latin typeface="Microsoft New Tai Lue" panose="020B0502040204020203" pitchFamily="34" charset="0"/>
                <a:cs typeface="Microsoft New Tai Lue" panose="020B0502040204020203" pitchFamily="34" charset="0"/>
              </a:rPr>
              <a:t>Passage of an exam required for an occupation or progress attaining technical/occupational skills as evidenced by trade-related benchmarks.</a:t>
            </a:r>
            <a:endParaRPr lang="en-US" sz="2400" dirty="0" smtClean="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3902656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588000" y="516467"/>
            <a:ext cx="6383867" cy="914400"/>
          </a:xfrm>
        </p:spPr>
        <p:txBody>
          <a:bodyPr>
            <a:normAutofit/>
          </a:bodyPr>
          <a:lstStyle/>
          <a:p>
            <a:pPr algn="r"/>
            <a:r>
              <a:rPr lang="en-US" sz="4300" dirty="0" smtClean="0">
                <a:solidFill>
                  <a:schemeClr val="bg1"/>
                </a:solidFill>
              </a:rPr>
              <a:t>Measurable Skills Gain</a:t>
            </a:r>
            <a:endParaRPr lang="en-US" sz="4300" dirty="0">
              <a:solidFill>
                <a:schemeClr val="bg1"/>
              </a:solidFill>
            </a:endParaRPr>
          </a:p>
        </p:txBody>
      </p:sp>
      <p:graphicFrame>
        <p:nvGraphicFramePr>
          <p:cNvPr id="4" name="Content Placeholder 4"/>
          <p:cNvGraphicFramePr>
            <a:graphicFrameLocks/>
          </p:cNvGraphicFramePr>
          <p:nvPr>
            <p:extLst>
              <p:ext uri="{D42A27DB-BD31-4B8C-83A1-F6EECF244321}">
                <p14:modId xmlns:p14="http://schemas.microsoft.com/office/powerpoint/2010/main" val="1301642582"/>
              </p:ext>
            </p:extLst>
          </p:nvPr>
        </p:nvGraphicFramePr>
        <p:xfrm>
          <a:off x="1337733" y="1566333"/>
          <a:ext cx="9635067" cy="497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735666" y="2455325"/>
            <a:ext cx="2751667" cy="584775"/>
          </a:xfrm>
          <a:prstGeom prst="rect">
            <a:avLst/>
          </a:prstGeom>
          <a:noFill/>
        </p:spPr>
        <p:txBody>
          <a:bodyPr wrap="square" rtlCol="0">
            <a:spAutoFit/>
          </a:bodyPr>
          <a:lstStyle/>
          <a:p>
            <a:pPr algn="ctr"/>
            <a:r>
              <a:rPr lang="en-US" sz="3200" dirty="0" smtClean="0">
                <a:solidFill>
                  <a:schemeClr val="bg1"/>
                </a:solidFill>
              </a:rPr>
              <a:t>NUMERATOR </a:t>
            </a:r>
            <a:endParaRPr lang="en-US" sz="3200" dirty="0">
              <a:solidFill>
                <a:schemeClr val="bg1"/>
              </a:solidFill>
            </a:endParaRPr>
          </a:p>
        </p:txBody>
      </p:sp>
      <p:sp>
        <p:nvSpPr>
          <p:cNvPr id="3" name="TextBox 2"/>
          <p:cNvSpPr txBox="1"/>
          <p:nvPr/>
        </p:nvSpPr>
        <p:spPr>
          <a:xfrm>
            <a:off x="7162801" y="5021869"/>
            <a:ext cx="2904066" cy="584775"/>
          </a:xfrm>
          <a:prstGeom prst="rect">
            <a:avLst/>
          </a:prstGeom>
          <a:noFill/>
        </p:spPr>
        <p:txBody>
          <a:bodyPr wrap="square" rtlCol="0">
            <a:spAutoFit/>
          </a:bodyPr>
          <a:lstStyle/>
          <a:p>
            <a:pPr algn="ctr"/>
            <a:r>
              <a:rPr lang="en-US" sz="3200" dirty="0" smtClean="0">
                <a:solidFill>
                  <a:schemeClr val="bg1"/>
                </a:solidFill>
              </a:rPr>
              <a:t>DENOMINATOR</a:t>
            </a:r>
            <a:endParaRPr lang="en-US" sz="3200" dirty="0">
              <a:solidFill>
                <a:schemeClr val="bg1"/>
              </a:solidFill>
            </a:endParaRPr>
          </a:p>
        </p:txBody>
      </p:sp>
    </p:spTree>
    <p:extLst>
      <p:ext uri="{BB962C8B-B14F-4D97-AF65-F5344CB8AC3E}">
        <p14:creationId xmlns:p14="http://schemas.microsoft.com/office/powerpoint/2010/main" val="2802754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Employer Metrics</a:t>
            </a:r>
            <a:endParaRPr lang="en-US" dirty="0"/>
          </a:p>
        </p:txBody>
      </p:sp>
      <p:sp>
        <p:nvSpPr>
          <p:cNvPr id="3" name="Content Placeholder 2"/>
          <p:cNvSpPr>
            <a:spLocks noGrp="1"/>
          </p:cNvSpPr>
          <p:nvPr>
            <p:ph idx="1"/>
          </p:nvPr>
        </p:nvSpPr>
        <p:spPr>
          <a:xfrm>
            <a:off x="481663" y="1477925"/>
            <a:ext cx="10994760" cy="3963184"/>
          </a:xfrm>
        </p:spPr>
        <p:txBody>
          <a:bodyPr anchor="ctr">
            <a:normAutofit/>
          </a:bodyPr>
          <a:lstStyle/>
          <a:p>
            <a:r>
              <a:rPr lang="en-US" sz="2800" dirty="0" smtClean="0">
                <a:latin typeface="Microsoft New Tai Lue" panose="020B0502040204020203" pitchFamily="34" charset="0"/>
                <a:cs typeface="Microsoft New Tai Lue" panose="020B0502040204020203" pitchFamily="34" charset="0"/>
              </a:rPr>
              <a:t>One metric that links the jobseeker to the employer</a:t>
            </a:r>
          </a:p>
          <a:p>
            <a:r>
              <a:rPr lang="en-US" sz="2800" dirty="0" smtClean="0">
                <a:latin typeface="Microsoft New Tai Lue" panose="020B0502040204020203" pitchFamily="34" charset="0"/>
                <a:cs typeface="Microsoft New Tai Lue" panose="020B0502040204020203" pitchFamily="34" charset="0"/>
              </a:rPr>
              <a:t>Two metrics that focus exclusively on the employer and their interaction with business services</a:t>
            </a:r>
            <a:endParaRPr lang="en-US" sz="2800"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27748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8134" y="765181"/>
            <a:ext cx="7444712" cy="610821"/>
          </a:xfrm>
        </p:spPr>
        <p:txBody>
          <a:bodyPr>
            <a:normAutofit fontScale="90000"/>
          </a:bodyPr>
          <a:lstStyle/>
          <a:p>
            <a:r>
              <a:rPr lang="en-US" dirty="0" smtClean="0"/>
              <a:t>Retention with same employer</a:t>
            </a:r>
            <a:endParaRPr lang="en-US" dirty="0"/>
          </a:p>
        </p:txBody>
      </p:sp>
      <p:sp>
        <p:nvSpPr>
          <p:cNvPr id="3" name="Content Placeholder 2"/>
          <p:cNvSpPr>
            <a:spLocks noGrp="1"/>
          </p:cNvSpPr>
          <p:nvPr>
            <p:ph idx="1"/>
          </p:nvPr>
        </p:nvSpPr>
        <p:spPr/>
        <p:txBody>
          <a:bodyPr anchor="ctr">
            <a:normAutofit/>
          </a:bodyPr>
          <a:lstStyle/>
          <a:p>
            <a:r>
              <a:rPr lang="en-US" sz="2800" dirty="0" smtClean="0">
                <a:latin typeface="Microsoft New Tai Lue" panose="020B0502040204020203" pitchFamily="34" charset="0"/>
                <a:cs typeface="Microsoft New Tai Lue" panose="020B0502040204020203" pitchFamily="34" charset="0"/>
              </a:rPr>
              <a:t>Denominator: Exiters with wages Q2 After Exit</a:t>
            </a:r>
          </a:p>
          <a:p>
            <a:endParaRPr lang="en-US" sz="2800" dirty="0" smtClean="0">
              <a:latin typeface="Microsoft New Tai Lue" panose="020B0502040204020203" pitchFamily="34" charset="0"/>
              <a:cs typeface="Microsoft New Tai Lue" panose="020B0502040204020203" pitchFamily="34" charset="0"/>
            </a:endParaRPr>
          </a:p>
          <a:p>
            <a:r>
              <a:rPr lang="en-US" sz="2800" dirty="0" smtClean="0">
                <a:latin typeface="Microsoft New Tai Lue" panose="020B0502040204020203" pitchFamily="34" charset="0"/>
                <a:cs typeface="Microsoft New Tai Lue" panose="020B0502040204020203" pitchFamily="34" charset="0"/>
              </a:rPr>
              <a:t>Numerator</a:t>
            </a:r>
            <a:r>
              <a:rPr lang="en-US" sz="2800" dirty="0">
                <a:latin typeface="Microsoft New Tai Lue" panose="020B0502040204020203" pitchFamily="34" charset="0"/>
                <a:cs typeface="Microsoft New Tai Lue" panose="020B0502040204020203" pitchFamily="34" charset="0"/>
              </a:rPr>
              <a:t>: </a:t>
            </a:r>
            <a:r>
              <a:rPr lang="en-US" sz="2800" dirty="0" smtClean="0">
                <a:latin typeface="Microsoft New Tai Lue" panose="020B0502040204020203" pitchFamily="34" charset="0"/>
                <a:cs typeface="Microsoft New Tai Lue" panose="020B0502040204020203" pitchFamily="34" charset="0"/>
              </a:rPr>
              <a:t>Those in the denominator who are employed with same employer in Q2 AND Q4 After Exit</a:t>
            </a:r>
            <a:endParaRPr lang="en-US" sz="2800"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27741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876800" y="516467"/>
            <a:ext cx="7095067" cy="914400"/>
          </a:xfrm>
        </p:spPr>
        <p:txBody>
          <a:bodyPr>
            <a:normAutofit/>
          </a:bodyPr>
          <a:lstStyle/>
          <a:p>
            <a:pPr algn="r"/>
            <a:r>
              <a:rPr lang="en-US" sz="4300" dirty="0" smtClean="0">
                <a:solidFill>
                  <a:schemeClr val="bg1"/>
                </a:solidFill>
              </a:rPr>
              <a:t>Retention with same employer</a:t>
            </a:r>
            <a:endParaRPr lang="en-US" sz="4300" dirty="0">
              <a:solidFill>
                <a:schemeClr val="bg1"/>
              </a:solidFill>
            </a:endParaRPr>
          </a:p>
        </p:txBody>
      </p:sp>
      <p:graphicFrame>
        <p:nvGraphicFramePr>
          <p:cNvPr id="4" name="Content Placeholder 4"/>
          <p:cNvGraphicFramePr>
            <a:graphicFrameLocks/>
          </p:cNvGraphicFramePr>
          <p:nvPr>
            <p:extLst>
              <p:ext uri="{D42A27DB-BD31-4B8C-83A1-F6EECF244321}">
                <p14:modId xmlns:p14="http://schemas.microsoft.com/office/powerpoint/2010/main" val="2949041773"/>
              </p:ext>
            </p:extLst>
          </p:nvPr>
        </p:nvGraphicFramePr>
        <p:xfrm>
          <a:off x="1337733" y="1566333"/>
          <a:ext cx="9635067" cy="497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2209799" y="2531525"/>
            <a:ext cx="2751667" cy="584775"/>
          </a:xfrm>
          <a:prstGeom prst="rect">
            <a:avLst/>
          </a:prstGeom>
          <a:noFill/>
        </p:spPr>
        <p:txBody>
          <a:bodyPr wrap="square" rtlCol="0">
            <a:spAutoFit/>
          </a:bodyPr>
          <a:lstStyle/>
          <a:p>
            <a:pPr algn="ctr"/>
            <a:r>
              <a:rPr lang="en-US" sz="3200" dirty="0" smtClean="0">
                <a:solidFill>
                  <a:schemeClr val="bg1"/>
                </a:solidFill>
              </a:rPr>
              <a:t>NUMERATOR </a:t>
            </a:r>
            <a:endParaRPr lang="en-US" sz="3200" dirty="0">
              <a:solidFill>
                <a:schemeClr val="bg1"/>
              </a:solidFill>
            </a:endParaRPr>
          </a:p>
        </p:txBody>
      </p:sp>
      <p:sp>
        <p:nvSpPr>
          <p:cNvPr id="3" name="TextBox 2"/>
          <p:cNvSpPr txBox="1"/>
          <p:nvPr/>
        </p:nvSpPr>
        <p:spPr>
          <a:xfrm>
            <a:off x="7162801" y="5021869"/>
            <a:ext cx="2904066" cy="584775"/>
          </a:xfrm>
          <a:prstGeom prst="rect">
            <a:avLst/>
          </a:prstGeom>
          <a:noFill/>
        </p:spPr>
        <p:txBody>
          <a:bodyPr wrap="square" rtlCol="0">
            <a:spAutoFit/>
          </a:bodyPr>
          <a:lstStyle/>
          <a:p>
            <a:pPr algn="ctr"/>
            <a:r>
              <a:rPr lang="en-US" sz="3200" dirty="0" smtClean="0">
                <a:solidFill>
                  <a:schemeClr val="bg1"/>
                </a:solidFill>
              </a:rPr>
              <a:t>DENOMINATOR</a:t>
            </a:r>
            <a:endParaRPr lang="en-US" sz="3200" dirty="0">
              <a:solidFill>
                <a:schemeClr val="bg1"/>
              </a:solidFill>
            </a:endParaRPr>
          </a:p>
        </p:txBody>
      </p:sp>
    </p:spTree>
    <p:extLst>
      <p:ext uri="{BB962C8B-B14F-4D97-AF65-F5344CB8AC3E}">
        <p14:creationId xmlns:p14="http://schemas.microsoft.com/office/powerpoint/2010/main" val="2241017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WIOA Title Breakdown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2363657"/>
              </p:ext>
            </p:extLst>
          </p:nvPr>
        </p:nvGraphicFramePr>
        <p:xfrm>
          <a:off x="598488" y="1597025"/>
          <a:ext cx="10995025" cy="4886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8707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Employer penetration</a:t>
            </a:r>
            <a:endParaRPr lang="en-US" dirty="0"/>
          </a:p>
        </p:txBody>
      </p:sp>
      <p:sp>
        <p:nvSpPr>
          <p:cNvPr id="3" name="Content Placeholder 2"/>
          <p:cNvSpPr>
            <a:spLocks noGrp="1"/>
          </p:cNvSpPr>
          <p:nvPr>
            <p:ph idx="1"/>
          </p:nvPr>
        </p:nvSpPr>
        <p:spPr/>
        <p:txBody>
          <a:bodyPr anchor="ctr">
            <a:normAutofit/>
          </a:bodyPr>
          <a:lstStyle/>
          <a:p>
            <a:r>
              <a:rPr lang="en-US" sz="2800" dirty="0">
                <a:latin typeface="Microsoft New Tai Lue" panose="020B0502040204020203" pitchFamily="34" charset="0"/>
                <a:cs typeface="Microsoft New Tai Lue" panose="020B0502040204020203" pitchFamily="34" charset="0"/>
              </a:rPr>
              <a:t>Denominator: </a:t>
            </a:r>
            <a:r>
              <a:rPr lang="en-US" sz="2800" dirty="0" smtClean="0">
                <a:latin typeface="Microsoft New Tai Lue" panose="020B0502040204020203" pitchFamily="34" charset="0"/>
                <a:cs typeface="Microsoft New Tai Lue" panose="020B0502040204020203" pitchFamily="34" charset="0"/>
              </a:rPr>
              <a:t>The </a:t>
            </a:r>
            <a:r>
              <a:rPr lang="en-US" sz="2800" dirty="0">
                <a:latin typeface="Microsoft New Tai Lue" panose="020B0502040204020203" pitchFamily="34" charset="0"/>
                <a:cs typeface="Microsoft New Tai Lue" panose="020B0502040204020203" pitchFamily="34" charset="0"/>
              </a:rPr>
              <a:t>total number of </a:t>
            </a:r>
            <a:r>
              <a:rPr lang="en-US" sz="2800" dirty="0" smtClean="0">
                <a:latin typeface="Microsoft New Tai Lue" panose="020B0502040204020203" pitchFamily="34" charset="0"/>
                <a:cs typeface="Microsoft New Tai Lue" panose="020B0502040204020203" pitchFamily="34" charset="0"/>
              </a:rPr>
              <a:t>establishments located </a:t>
            </a:r>
            <a:r>
              <a:rPr lang="en-US" sz="2800" dirty="0">
                <a:latin typeface="Microsoft New Tai Lue" panose="020B0502040204020203" pitchFamily="34" charset="0"/>
                <a:cs typeface="Microsoft New Tai Lue" panose="020B0502040204020203" pitchFamily="34" charset="0"/>
              </a:rPr>
              <a:t>within the State during the final month or quarter of the reporting period</a:t>
            </a:r>
            <a:r>
              <a:rPr lang="en-US" sz="2800" dirty="0" smtClean="0">
                <a:latin typeface="Microsoft New Tai Lue" panose="020B0502040204020203" pitchFamily="34" charset="0"/>
                <a:cs typeface="Microsoft New Tai Lue" panose="020B0502040204020203" pitchFamily="34" charset="0"/>
              </a:rPr>
              <a:t>.</a:t>
            </a:r>
          </a:p>
          <a:p>
            <a:pPr marL="0" indent="0">
              <a:buNone/>
            </a:pPr>
            <a:endParaRPr lang="en-US" sz="2800" dirty="0" smtClean="0">
              <a:latin typeface="Microsoft New Tai Lue" panose="020B0502040204020203" pitchFamily="34" charset="0"/>
              <a:cs typeface="Microsoft New Tai Lue" panose="020B0502040204020203" pitchFamily="34" charset="0"/>
            </a:endParaRPr>
          </a:p>
          <a:p>
            <a:r>
              <a:rPr lang="en-US" sz="2800" dirty="0">
                <a:latin typeface="Microsoft New Tai Lue" panose="020B0502040204020203" pitchFamily="34" charset="0"/>
                <a:cs typeface="Microsoft New Tai Lue" panose="020B0502040204020203" pitchFamily="34" charset="0"/>
              </a:rPr>
              <a:t>Numerator: The total number of </a:t>
            </a:r>
            <a:r>
              <a:rPr lang="en-US" sz="2800" dirty="0" smtClean="0">
                <a:latin typeface="Microsoft New Tai Lue" panose="020B0502040204020203" pitchFamily="34" charset="0"/>
                <a:cs typeface="Microsoft New Tai Lue" panose="020B0502040204020203" pitchFamily="34" charset="0"/>
              </a:rPr>
              <a:t>establishments that </a:t>
            </a:r>
            <a:r>
              <a:rPr lang="en-US" sz="2800" dirty="0">
                <a:latin typeface="Microsoft New Tai Lue" panose="020B0502040204020203" pitchFamily="34" charset="0"/>
                <a:cs typeface="Microsoft New Tai Lue" panose="020B0502040204020203" pitchFamily="34" charset="0"/>
              </a:rPr>
              <a:t>received a service or, if it is an ongoing activity, are continuing to receive a service or other assistance during the reporting </a:t>
            </a:r>
            <a:r>
              <a:rPr lang="en-US" sz="2800" dirty="0" smtClean="0">
                <a:latin typeface="Microsoft New Tai Lue" panose="020B0502040204020203" pitchFamily="34" charset="0"/>
                <a:cs typeface="Microsoft New Tai Lue" panose="020B0502040204020203" pitchFamily="34" charset="0"/>
              </a:rPr>
              <a:t>period.</a:t>
            </a:r>
            <a:endParaRPr lang="en-US" sz="2800"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2014271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876800" y="516467"/>
            <a:ext cx="7095067" cy="914400"/>
          </a:xfrm>
        </p:spPr>
        <p:txBody>
          <a:bodyPr>
            <a:normAutofit/>
          </a:bodyPr>
          <a:lstStyle/>
          <a:p>
            <a:pPr algn="r"/>
            <a:r>
              <a:rPr lang="en-US" sz="4300" dirty="0" smtClean="0">
                <a:solidFill>
                  <a:schemeClr val="bg1"/>
                </a:solidFill>
              </a:rPr>
              <a:t>Employer penetration</a:t>
            </a:r>
            <a:endParaRPr lang="en-US" sz="4300" dirty="0">
              <a:solidFill>
                <a:schemeClr val="bg1"/>
              </a:solidFill>
            </a:endParaRPr>
          </a:p>
        </p:txBody>
      </p:sp>
      <p:graphicFrame>
        <p:nvGraphicFramePr>
          <p:cNvPr id="4" name="Content Placeholder 4"/>
          <p:cNvGraphicFramePr>
            <a:graphicFrameLocks/>
          </p:cNvGraphicFramePr>
          <p:nvPr>
            <p:extLst>
              <p:ext uri="{D42A27DB-BD31-4B8C-83A1-F6EECF244321}">
                <p14:modId xmlns:p14="http://schemas.microsoft.com/office/powerpoint/2010/main" val="3703119408"/>
              </p:ext>
            </p:extLst>
          </p:nvPr>
        </p:nvGraphicFramePr>
        <p:xfrm>
          <a:off x="1337733" y="1566333"/>
          <a:ext cx="9635067" cy="497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2209799" y="2531525"/>
            <a:ext cx="2751667" cy="584775"/>
          </a:xfrm>
          <a:prstGeom prst="rect">
            <a:avLst/>
          </a:prstGeom>
          <a:noFill/>
        </p:spPr>
        <p:txBody>
          <a:bodyPr wrap="square" rtlCol="0">
            <a:spAutoFit/>
          </a:bodyPr>
          <a:lstStyle/>
          <a:p>
            <a:pPr algn="ctr"/>
            <a:r>
              <a:rPr lang="en-US" sz="3200" dirty="0" smtClean="0">
                <a:solidFill>
                  <a:schemeClr val="bg1"/>
                </a:solidFill>
              </a:rPr>
              <a:t>NUMERATOR </a:t>
            </a:r>
            <a:endParaRPr lang="en-US" sz="3200" dirty="0">
              <a:solidFill>
                <a:schemeClr val="bg1"/>
              </a:solidFill>
            </a:endParaRPr>
          </a:p>
        </p:txBody>
      </p:sp>
      <p:sp>
        <p:nvSpPr>
          <p:cNvPr id="3" name="TextBox 2"/>
          <p:cNvSpPr txBox="1"/>
          <p:nvPr/>
        </p:nvSpPr>
        <p:spPr>
          <a:xfrm>
            <a:off x="7162801" y="5021869"/>
            <a:ext cx="2904066" cy="584775"/>
          </a:xfrm>
          <a:prstGeom prst="rect">
            <a:avLst/>
          </a:prstGeom>
          <a:noFill/>
        </p:spPr>
        <p:txBody>
          <a:bodyPr wrap="square" rtlCol="0">
            <a:spAutoFit/>
          </a:bodyPr>
          <a:lstStyle/>
          <a:p>
            <a:pPr algn="ctr"/>
            <a:r>
              <a:rPr lang="en-US" sz="3200" dirty="0" smtClean="0">
                <a:solidFill>
                  <a:schemeClr val="bg1"/>
                </a:solidFill>
              </a:rPr>
              <a:t>DENOMINATOR</a:t>
            </a:r>
            <a:endParaRPr lang="en-US" sz="3200" dirty="0">
              <a:solidFill>
                <a:schemeClr val="bg1"/>
              </a:solidFill>
            </a:endParaRPr>
          </a:p>
        </p:txBody>
      </p:sp>
    </p:spTree>
    <p:extLst>
      <p:ext uri="{BB962C8B-B14F-4D97-AF65-F5344CB8AC3E}">
        <p14:creationId xmlns:p14="http://schemas.microsoft.com/office/powerpoint/2010/main" val="25244036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Repeat business customers</a:t>
            </a:r>
            <a:endParaRPr lang="en-US" dirty="0"/>
          </a:p>
        </p:txBody>
      </p:sp>
      <p:sp>
        <p:nvSpPr>
          <p:cNvPr id="3" name="Content Placeholder 2"/>
          <p:cNvSpPr>
            <a:spLocks noGrp="1"/>
          </p:cNvSpPr>
          <p:nvPr>
            <p:ph idx="1"/>
          </p:nvPr>
        </p:nvSpPr>
        <p:spPr/>
        <p:txBody>
          <a:bodyPr anchor="ctr">
            <a:normAutofit/>
          </a:bodyPr>
          <a:lstStyle/>
          <a:p>
            <a:r>
              <a:rPr lang="en-US" sz="2800" dirty="0">
                <a:latin typeface="Microsoft New Tai Lue" panose="020B0502040204020203" pitchFamily="34" charset="0"/>
                <a:cs typeface="Microsoft New Tai Lue" panose="020B0502040204020203" pitchFamily="34" charset="0"/>
              </a:rPr>
              <a:t>Denominator: </a:t>
            </a:r>
            <a:r>
              <a:rPr lang="en-US" sz="2800" dirty="0" smtClean="0">
                <a:latin typeface="Microsoft New Tai Lue" panose="020B0502040204020203" pitchFamily="34" charset="0"/>
                <a:cs typeface="Microsoft New Tai Lue" panose="020B0502040204020203" pitchFamily="34" charset="0"/>
              </a:rPr>
              <a:t>The </a:t>
            </a:r>
            <a:r>
              <a:rPr lang="en-US" sz="2800" dirty="0">
                <a:latin typeface="Microsoft New Tai Lue" panose="020B0502040204020203" pitchFamily="34" charset="0"/>
                <a:cs typeface="Microsoft New Tai Lue" panose="020B0502040204020203" pitchFamily="34" charset="0"/>
              </a:rPr>
              <a:t>number of </a:t>
            </a:r>
            <a:r>
              <a:rPr lang="en-US" sz="2800" dirty="0" smtClean="0">
                <a:latin typeface="Microsoft New Tai Lue" panose="020B0502040204020203" pitchFamily="34" charset="0"/>
                <a:cs typeface="Microsoft New Tai Lue" panose="020B0502040204020203" pitchFamily="34" charset="0"/>
              </a:rPr>
              <a:t>establishments served </a:t>
            </a:r>
            <a:r>
              <a:rPr lang="en-US" sz="2800" dirty="0">
                <a:latin typeface="Microsoft New Tai Lue" panose="020B0502040204020203" pitchFamily="34" charset="0"/>
                <a:cs typeface="Microsoft New Tai Lue" panose="020B0502040204020203" pitchFamily="34" charset="0"/>
              </a:rPr>
              <a:t>during the current reporting period</a:t>
            </a:r>
            <a:r>
              <a:rPr lang="en-US" sz="2800" dirty="0" smtClean="0">
                <a:latin typeface="Microsoft New Tai Lue" panose="020B0502040204020203" pitchFamily="34" charset="0"/>
                <a:cs typeface="Microsoft New Tai Lue" panose="020B0502040204020203" pitchFamily="34" charset="0"/>
              </a:rPr>
              <a:t>.</a:t>
            </a:r>
          </a:p>
          <a:p>
            <a:endParaRPr lang="en-US" sz="2800" dirty="0" smtClean="0">
              <a:latin typeface="Microsoft New Tai Lue" panose="020B0502040204020203" pitchFamily="34" charset="0"/>
              <a:cs typeface="Microsoft New Tai Lue" panose="020B0502040204020203" pitchFamily="34" charset="0"/>
            </a:endParaRPr>
          </a:p>
          <a:p>
            <a:r>
              <a:rPr lang="en-US" sz="2800" dirty="0" smtClean="0">
                <a:latin typeface="Microsoft New Tai Lue" panose="020B0502040204020203" pitchFamily="34" charset="0"/>
                <a:cs typeface="Microsoft New Tai Lue" panose="020B0502040204020203" pitchFamily="34" charset="0"/>
              </a:rPr>
              <a:t>Numerator</a:t>
            </a:r>
            <a:r>
              <a:rPr lang="en-US" sz="2800" dirty="0">
                <a:latin typeface="Microsoft New Tai Lue" panose="020B0502040204020203" pitchFamily="34" charset="0"/>
                <a:cs typeface="Microsoft New Tai Lue" panose="020B0502040204020203" pitchFamily="34" charset="0"/>
              </a:rPr>
              <a:t>: The total number of establishments, as defined by Bureau of Labor Statistics (BLS) Quarterly Census of Employment and Wages (QCEW) program, served during the current reporting period (i.e., one program year</a:t>
            </a:r>
            <a:r>
              <a:rPr lang="en-US" sz="2800" dirty="0" smtClean="0">
                <a:latin typeface="Microsoft New Tai Lue" panose="020B0502040204020203" pitchFamily="34" charset="0"/>
                <a:cs typeface="Microsoft New Tai Lue" panose="020B0502040204020203" pitchFamily="34" charset="0"/>
              </a:rPr>
              <a:t>), </a:t>
            </a:r>
            <a:r>
              <a:rPr lang="en-US" sz="2800" dirty="0">
                <a:latin typeface="Microsoft New Tai Lue" panose="020B0502040204020203" pitchFamily="34" charset="0"/>
                <a:cs typeface="Microsoft New Tai Lue" panose="020B0502040204020203" pitchFamily="34" charset="0"/>
              </a:rPr>
              <a:t>and that during the prior three reporting </a:t>
            </a:r>
            <a:r>
              <a:rPr lang="en-US" sz="2800" dirty="0" smtClean="0">
                <a:latin typeface="Microsoft New Tai Lue" panose="020B0502040204020203" pitchFamily="34" charset="0"/>
                <a:cs typeface="Microsoft New Tai Lue" panose="020B0502040204020203" pitchFamily="34" charset="0"/>
              </a:rPr>
              <a:t>periods (program years), </a:t>
            </a:r>
            <a:r>
              <a:rPr lang="en-US" sz="2800" dirty="0">
                <a:latin typeface="Microsoft New Tai Lue" panose="020B0502040204020203" pitchFamily="34" charset="0"/>
                <a:cs typeface="Microsoft New Tai Lue" panose="020B0502040204020203" pitchFamily="34" charset="0"/>
              </a:rPr>
              <a:t>have used core program services more than </a:t>
            </a:r>
            <a:r>
              <a:rPr lang="en-US" sz="2800" dirty="0" smtClean="0">
                <a:latin typeface="Microsoft New Tai Lue" panose="020B0502040204020203" pitchFamily="34" charset="0"/>
                <a:cs typeface="Microsoft New Tai Lue" panose="020B0502040204020203" pitchFamily="34" charset="0"/>
              </a:rPr>
              <a:t>once.</a:t>
            </a:r>
            <a:endParaRPr lang="en-US" sz="2800"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507949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876800" y="516467"/>
            <a:ext cx="7095067" cy="914400"/>
          </a:xfrm>
        </p:spPr>
        <p:txBody>
          <a:bodyPr>
            <a:normAutofit/>
          </a:bodyPr>
          <a:lstStyle/>
          <a:p>
            <a:pPr algn="r"/>
            <a:r>
              <a:rPr lang="en-US" sz="4300" dirty="0" smtClean="0">
                <a:solidFill>
                  <a:schemeClr val="bg1"/>
                </a:solidFill>
              </a:rPr>
              <a:t>Repeat business customers</a:t>
            </a:r>
            <a:endParaRPr lang="en-US" sz="4300" dirty="0">
              <a:solidFill>
                <a:schemeClr val="bg1"/>
              </a:solidFill>
            </a:endParaRPr>
          </a:p>
        </p:txBody>
      </p:sp>
      <p:graphicFrame>
        <p:nvGraphicFramePr>
          <p:cNvPr id="4" name="Content Placeholder 4"/>
          <p:cNvGraphicFramePr>
            <a:graphicFrameLocks/>
          </p:cNvGraphicFramePr>
          <p:nvPr>
            <p:extLst>
              <p:ext uri="{D42A27DB-BD31-4B8C-83A1-F6EECF244321}">
                <p14:modId xmlns:p14="http://schemas.microsoft.com/office/powerpoint/2010/main" val="873971118"/>
              </p:ext>
            </p:extLst>
          </p:nvPr>
        </p:nvGraphicFramePr>
        <p:xfrm>
          <a:off x="1337733" y="1566333"/>
          <a:ext cx="9635067" cy="497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2209799" y="2531525"/>
            <a:ext cx="2751667" cy="584775"/>
          </a:xfrm>
          <a:prstGeom prst="rect">
            <a:avLst/>
          </a:prstGeom>
          <a:noFill/>
        </p:spPr>
        <p:txBody>
          <a:bodyPr wrap="square" rtlCol="0">
            <a:spAutoFit/>
          </a:bodyPr>
          <a:lstStyle/>
          <a:p>
            <a:pPr algn="ctr"/>
            <a:r>
              <a:rPr lang="en-US" sz="3200" dirty="0" smtClean="0">
                <a:solidFill>
                  <a:schemeClr val="bg1"/>
                </a:solidFill>
              </a:rPr>
              <a:t>NUMERATOR </a:t>
            </a:r>
            <a:endParaRPr lang="en-US" sz="3200" dirty="0">
              <a:solidFill>
                <a:schemeClr val="bg1"/>
              </a:solidFill>
            </a:endParaRPr>
          </a:p>
        </p:txBody>
      </p:sp>
      <p:sp>
        <p:nvSpPr>
          <p:cNvPr id="3" name="TextBox 2"/>
          <p:cNvSpPr txBox="1"/>
          <p:nvPr/>
        </p:nvSpPr>
        <p:spPr>
          <a:xfrm>
            <a:off x="7162801" y="5021869"/>
            <a:ext cx="2904066" cy="584775"/>
          </a:xfrm>
          <a:prstGeom prst="rect">
            <a:avLst/>
          </a:prstGeom>
          <a:noFill/>
        </p:spPr>
        <p:txBody>
          <a:bodyPr wrap="square" rtlCol="0">
            <a:spAutoFit/>
          </a:bodyPr>
          <a:lstStyle/>
          <a:p>
            <a:pPr algn="ctr"/>
            <a:r>
              <a:rPr lang="en-US" sz="3200" dirty="0" smtClean="0">
                <a:solidFill>
                  <a:schemeClr val="bg1"/>
                </a:solidFill>
              </a:rPr>
              <a:t>DENOMINATOR</a:t>
            </a:r>
            <a:endParaRPr lang="en-US" sz="3200" dirty="0">
              <a:solidFill>
                <a:schemeClr val="bg1"/>
              </a:solidFill>
            </a:endParaRPr>
          </a:p>
        </p:txBody>
      </p:sp>
    </p:spTree>
    <p:extLst>
      <p:ext uri="{BB962C8B-B14F-4D97-AF65-F5344CB8AC3E}">
        <p14:creationId xmlns:p14="http://schemas.microsoft.com/office/powerpoint/2010/main" val="7379677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075267" y="850605"/>
            <a:ext cx="10058400" cy="1719028"/>
          </a:xfrm>
        </p:spPr>
        <p:txBody>
          <a:bodyPr>
            <a:normAutofit fontScale="90000"/>
          </a:bodyPr>
          <a:lstStyle/>
          <a:p>
            <a:pPr algn="ctr"/>
            <a:r>
              <a:rPr lang="en-US" sz="5300" dirty="0" err="1" smtClean="0">
                <a:solidFill>
                  <a:schemeClr val="accent6">
                    <a:lumMod val="75000"/>
                  </a:schemeClr>
                </a:solidFill>
                <a:latin typeface="Arial Black" panose="020B0A04020102020204" pitchFamily="34" charset="0"/>
              </a:rPr>
              <a:t>Element</a:t>
            </a:r>
            <a:r>
              <a:rPr lang="en-US" sz="5300" dirty="0" err="1" smtClean="0">
                <a:solidFill>
                  <a:schemeClr val="bg1">
                    <a:lumMod val="50000"/>
                  </a:schemeClr>
                </a:solidFill>
                <a:latin typeface="Arial" panose="020B0604020202020204" pitchFamily="34" charset="0"/>
                <a:cs typeface="Arial" panose="020B0604020202020204" pitchFamily="34" charset="0"/>
              </a:rPr>
              <a:t>One</a:t>
            </a:r>
            <a:r>
              <a:rPr lang="en-US" dirty="0" smtClean="0">
                <a:solidFill>
                  <a:schemeClr val="bg1">
                    <a:lumMod val="50000"/>
                  </a:schemeClr>
                </a:solidFill>
              </a:rPr>
              <a:t/>
            </a:r>
            <a:br>
              <a:rPr lang="en-US" dirty="0" smtClean="0">
                <a:solidFill>
                  <a:schemeClr val="bg1">
                    <a:lumMod val="50000"/>
                  </a:schemeClr>
                </a:solidFill>
              </a:rPr>
            </a:br>
            <a:r>
              <a:rPr lang="en-US" sz="3600" dirty="0" smtClean="0">
                <a:solidFill>
                  <a:schemeClr val="bg1">
                    <a:lumMod val="65000"/>
                  </a:schemeClr>
                </a:solidFill>
              </a:rPr>
              <a:t>Workforce Solutions   Analytics   Research    Consulting</a:t>
            </a:r>
            <a:r>
              <a:rPr lang="en-US" dirty="0" smtClean="0">
                <a:solidFill>
                  <a:schemeClr val="bg1">
                    <a:lumMod val="50000"/>
                  </a:schemeClr>
                </a:solidFill>
              </a:rPr>
              <a:t/>
            </a:r>
            <a:br>
              <a:rPr lang="en-US" dirty="0" smtClean="0">
                <a:solidFill>
                  <a:schemeClr val="bg1">
                    <a:lumMod val="50000"/>
                  </a:schemeClr>
                </a:solidFill>
              </a:rPr>
            </a:br>
            <a:endParaRPr lang="en-US" dirty="0">
              <a:solidFill>
                <a:schemeClr val="bg1">
                  <a:lumMod val="50000"/>
                </a:schemeClr>
              </a:solidFill>
            </a:endParaRPr>
          </a:p>
        </p:txBody>
      </p:sp>
      <p:sp>
        <p:nvSpPr>
          <p:cNvPr id="4" name="Text Placeholder 3"/>
          <p:cNvSpPr>
            <a:spLocks noGrp="1"/>
          </p:cNvSpPr>
          <p:nvPr>
            <p:ph type="body" sz="half" idx="2"/>
          </p:nvPr>
        </p:nvSpPr>
        <p:spPr>
          <a:xfrm>
            <a:off x="2421467" y="2599266"/>
            <a:ext cx="7780866" cy="2934232"/>
          </a:xfrm>
        </p:spPr>
        <p:txBody>
          <a:bodyPr anchor="ctr">
            <a:normAutofit/>
          </a:bodyPr>
          <a:lstStyle/>
          <a:p>
            <a:pPr algn="ctr"/>
            <a:r>
              <a:rPr lang="en-US" sz="2800" dirty="0" err="1" smtClean="0">
                <a:solidFill>
                  <a:schemeClr val="bg1">
                    <a:lumMod val="50000"/>
                  </a:schemeClr>
                </a:solidFill>
              </a:rPr>
              <a:t>Telly</a:t>
            </a:r>
            <a:r>
              <a:rPr lang="en-US" sz="2800" dirty="0" smtClean="0">
                <a:solidFill>
                  <a:schemeClr val="bg1">
                    <a:lumMod val="50000"/>
                  </a:schemeClr>
                </a:solidFill>
              </a:rPr>
              <a:t> Buckles</a:t>
            </a:r>
            <a:br>
              <a:rPr lang="en-US" sz="2800" dirty="0" smtClean="0">
                <a:solidFill>
                  <a:schemeClr val="bg1">
                    <a:lumMod val="50000"/>
                  </a:schemeClr>
                </a:solidFill>
              </a:rPr>
            </a:br>
            <a:r>
              <a:rPr lang="en-US" sz="2800" dirty="0" smtClean="0">
                <a:solidFill>
                  <a:schemeClr val="bg1">
                    <a:lumMod val="50000"/>
                  </a:schemeClr>
                </a:solidFill>
              </a:rPr>
              <a:t>Chief Consultant</a:t>
            </a:r>
            <a:r>
              <a:rPr lang="en-US" sz="2800" dirty="0" smtClean="0"/>
              <a:t/>
            </a:r>
            <a:br>
              <a:rPr lang="en-US" sz="2800" dirty="0" smtClean="0"/>
            </a:br>
            <a:r>
              <a:rPr lang="en-US" sz="2800" dirty="0" smtClean="0"/>
              <a:t>e: </a:t>
            </a:r>
            <a:r>
              <a:rPr lang="en-US" sz="2800" dirty="0" smtClean="0">
                <a:hlinkClick r:id="rId3"/>
              </a:rPr>
              <a:t>TB@elementonedata.com</a:t>
            </a:r>
            <a:r>
              <a:rPr lang="en-US" sz="2800" dirty="0" smtClean="0"/>
              <a:t> </a:t>
            </a:r>
            <a:endParaRPr lang="en-US" sz="2800" dirty="0" smtClean="0"/>
          </a:p>
          <a:p>
            <a:pPr algn="ctr"/>
            <a:r>
              <a:rPr lang="en-US" sz="2800" dirty="0" smtClean="0">
                <a:hlinkClick r:id="rId4"/>
              </a:rPr>
              <a:t>www.elementonedata.com</a:t>
            </a:r>
            <a:endParaRPr lang="en-US" sz="2800" dirty="0" smtClean="0"/>
          </a:p>
          <a:p>
            <a:pPr algn="ctr"/>
            <a:r>
              <a:rPr lang="en-US" sz="2800" dirty="0" smtClean="0">
                <a:solidFill>
                  <a:schemeClr val="bg1">
                    <a:lumMod val="65000"/>
                  </a:schemeClr>
                </a:solidFill>
              </a:rPr>
              <a:t>p</a:t>
            </a:r>
            <a:r>
              <a:rPr lang="en-US" sz="2800" dirty="0" smtClean="0">
                <a:solidFill>
                  <a:schemeClr val="bg1">
                    <a:lumMod val="65000"/>
                  </a:schemeClr>
                </a:solidFill>
              </a:rPr>
              <a:t>: </a:t>
            </a:r>
            <a:r>
              <a:rPr lang="en-US" sz="2800" dirty="0" smtClean="0">
                <a:solidFill>
                  <a:schemeClr val="bg1">
                    <a:lumMod val="65000"/>
                  </a:schemeClr>
                </a:solidFill>
              </a:rPr>
              <a:t>850.321.1923</a:t>
            </a:r>
          </a:p>
          <a:p>
            <a:pPr algn="ctr"/>
            <a:endParaRPr lang="en-US" dirty="0"/>
          </a:p>
        </p:txBody>
      </p:sp>
      <p:sp>
        <p:nvSpPr>
          <p:cNvPr id="6" name="Oval 5"/>
          <p:cNvSpPr/>
          <p:nvPr/>
        </p:nvSpPr>
        <p:spPr>
          <a:xfrm>
            <a:off x="5024965" y="1888066"/>
            <a:ext cx="76200" cy="6350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849534" y="1869016"/>
            <a:ext cx="76200" cy="6350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678334" y="1898649"/>
            <a:ext cx="76200" cy="6350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2867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3067" y="739781"/>
            <a:ext cx="9668933" cy="610821"/>
          </a:xfrm>
        </p:spPr>
        <p:txBody>
          <a:bodyPr>
            <a:normAutofit fontScale="90000"/>
          </a:bodyPr>
          <a:lstStyle/>
          <a:p>
            <a:r>
              <a:rPr lang="en-US" dirty="0" smtClean="0"/>
              <a:t>Primary Indicators of Performance</a:t>
            </a:r>
            <a:endParaRPr lang="en-US" dirty="0"/>
          </a:p>
        </p:txBody>
      </p:sp>
      <p:sp>
        <p:nvSpPr>
          <p:cNvPr id="3" name="Subtitle 2"/>
          <p:cNvSpPr>
            <a:spLocks noGrp="1"/>
          </p:cNvSpPr>
          <p:nvPr>
            <p:ph idx="1"/>
          </p:nvPr>
        </p:nvSpPr>
        <p:spPr>
          <a:ln>
            <a:noFill/>
          </a:ln>
        </p:spPr>
        <p:txBody>
          <a:bodyPr anchor="ctr">
            <a:noAutofit/>
          </a:bodyPr>
          <a:lstStyle/>
          <a:p>
            <a:pPr marL="342900" indent="-342900">
              <a:buFont typeface="Arial" panose="020B0604020202020204" pitchFamily="34" charset="0"/>
              <a:buChar char="•"/>
            </a:pPr>
            <a:r>
              <a:rPr lang="en-US" sz="3200" cap="none" dirty="0" smtClean="0">
                <a:latin typeface="Microsoft New Tai Lue" panose="020B0502040204020203" pitchFamily="34" charset="0"/>
                <a:cs typeface="Microsoft New Tai Lue" panose="020B0502040204020203" pitchFamily="34" charset="0"/>
              </a:rPr>
              <a:t>Employed Q2 </a:t>
            </a:r>
            <a:r>
              <a:rPr lang="en-US" sz="3200" cap="none" dirty="0">
                <a:latin typeface="Microsoft New Tai Lue" panose="020B0502040204020203" pitchFamily="34" charset="0"/>
                <a:cs typeface="Microsoft New Tai Lue" panose="020B0502040204020203" pitchFamily="34" charset="0"/>
              </a:rPr>
              <a:t>After Exit </a:t>
            </a:r>
          </a:p>
          <a:p>
            <a:pPr marL="342900" indent="-342900">
              <a:buFont typeface="Arial" panose="020B0604020202020204" pitchFamily="34" charset="0"/>
              <a:buChar char="•"/>
            </a:pPr>
            <a:r>
              <a:rPr lang="en-US" sz="3200" cap="none" dirty="0">
                <a:latin typeface="Microsoft New Tai Lue" panose="020B0502040204020203" pitchFamily="34" charset="0"/>
                <a:cs typeface="Microsoft New Tai Lue" panose="020B0502040204020203" pitchFamily="34" charset="0"/>
              </a:rPr>
              <a:t>Employed </a:t>
            </a:r>
            <a:r>
              <a:rPr lang="en-US" sz="3200" cap="none" dirty="0" smtClean="0">
                <a:latin typeface="Microsoft New Tai Lue" panose="020B0502040204020203" pitchFamily="34" charset="0"/>
                <a:cs typeface="Microsoft New Tai Lue" panose="020B0502040204020203" pitchFamily="34" charset="0"/>
              </a:rPr>
              <a:t>Q4 </a:t>
            </a:r>
            <a:r>
              <a:rPr lang="en-US" sz="3200" cap="none" dirty="0">
                <a:latin typeface="Microsoft New Tai Lue" panose="020B0502040204020203" pitchFamily="34" charset="0"/>
                <a:cs typeface="Microsoft New Tai Lue" panose="020B0502040204020203" pitchFamily="34" charset="0"/>
              </a:rPr>
              <a:t>After Exit</a:t>
            </a:r>
          </a:p>
          <a:p>
            <a:pPr marL="342900" indent="-342900">
              <a:buFont typeface="Arial" panose="020B0604020202020204" pitchFamily="34" charset="0"/>
              <a:buChar char="•"/>
            </a:pPr>
            <a:r>
              <a:rPr lang="en-US" sz="3200" cap="none" dirty="0">
                <a:latin typeface="Microsoft New Tai Lue" panose="020B0502040204020203" pitchFamily="34" charset="0"/>
                <a:cs typeface="Microsoft New Tai Lue" panose="020B0502040204020203" pitchFamily="34" charset="0"/>
              </a:rPr>
              <a:t>Median Earnings Q2 After Exit</a:t>
            </a:r>
          </a:p>
          <a:p>
            <a:pPr marL="342900" indent="-342900">
              <a:buFont typeface="Arial" panose="020B0604020202020204" pitchFamily="34" charset="0"/>
              <a:buChar char="•"/>
            </a:pPr>
            <a:r>
              <a:rPr lang="en-US" sz="3200" cap="none" dirty="0">
                <a:latin typeface="Microsoft New Tai Lue" panose="020B0502040204020203" pitchFamily="34" charset="0"/>
                <a:cs typeface="Microsoft New Tai Lue" panose="020B0502040204020203" pitchFamily="34" charset="0"/>
              </a:rPr>
              <a:t>Credential Rate</a:t>
            </a:r>
          </a:p>
          <a:p>
            <a:pPr marL="342900" indent="-342900">
              <a:buFont typeface="Arial" panose="020B0604020202020204" pitchFamily="34" charset="0"/>
              <a:buChar char="•"/>
            </a:pPr>
            <a:r>
              <a:rPr lang="en-US" sz="3200" cap="none" dirty="0">
                <a:latin typeface="Microsoft New Tai Lue" panose="020B0502040204020203" pitchFamily="34" charset="0"/>
                <a:cs typeface="Microsoft New Tai Lue" panose="020B0502040204020203" pitchFamily="34" charset="0"/>
              </a:rPr>
              <a:t>Measurable Skills Gain</a:t>
            </a:r>
          </a:p>
          <a:p>
            <a:pPr marL="342900" indent="-342900">
              <a:buFont typeface="Arial" panose="020B0604020202020204" pitchFamily="34" charset="0"/>
              <a:buChar char="•"/>
            </a:pPr>
            <a:r>
              <a:rPr lang="en-US" sz="3200" cap="none" dirty="0" smtClean="0">
                <a:solidFill>
                  <a:srgbClr val="0070C0"/>
                </a:solidFill>
                <a:latin typeface="Microsoft New Tai Lue" panose="020B0502040204020203" pitchFamily="34" charset="0"/>
                <a:cs typeface="Microsoft New Tai Lue" panose="020B0502040204020203" pitchFamily="34" charset="0"/>
              </a:rPr>
              <a:t>Employer </a:t>
            </a:r>
            <a:r>
              <a:rPr lang="en-US" sz="3200" cap="none" dirty="0">
                <a:solidFill>
                  <a:srgbClr val="0070C0"/>
                </a:solidFill>
                <a:latin typeface="Microsoft New Tai Lue" panose="020B0502040204020203" pitchFamily="34" charset="0"/>
                <a:cs typeface="Microsoft New Tai Lue" panose="020B0502040204020203" pitchFamily="34" charset="0"/>
              </a:rPr>
              <a:t>Measure 1</a:t>
            </a:r>
          </a:p>
          <a:p>
            <a:pPr marL="342900" indent="-342900">
              <a:buFont typeface="Arial" panose="020B0604020202020204" pitchFamily="34" charset="0"/>
              <a:buChar char="•"/>
            </a:pPr>
            <a:r>
              <a:rPr lang="en-US" sz="3200" cap="none" dirty="0">
                <a:solidFill>
                  <a:srgbClr val="0070C0"/>
                </a:solidFill>
                <a:latin typeface="Microsoft New Tai Lue" panose="020B0502040204020203" pitchFamily="34" charset="0"/>
                <a:cs typeface="Microsoft New Tai Lue" panose="020B0502040204020203" pitchFamily="34" charset="0"/>
              </a:rPr>
              <a:t>Employer Measure 2</a:t>
            </a:r>
          </a:p>
          <a:p>
            <a:pPr marL="342900" indent="-342900">
              <a:buFont typeface="Arial" panose="020B0604020202020204" pitchFamily="34" charset="0"/>
              <a:buChar char="•"/>
            </a:pPr>
            <a:r>
              <a:rPr lang="en-US" sz="3200" cap="none" dirty="0">
                <a:solidFill>
                  <a:srgbClr val="0070C0"/>
                </a:solidFill>
                <a:latin typeface="Microsoft New Tai Lue" panose="020B0502040204020203" pitchFamily="34" charset="0"/>
                <a:cs typeface="Microsoft New Tai Lue" panose="020B0502040204020203" pitchFamily="34" charset="0"/>
              </a:rPr>
              <a:t>Employer Measure </a:t>
            </a:r>
            <a:r>
              <a:rPr lang="en-US" sz="3200" cap="none" dirty="0" smtClean="0">
                <a:solidFill>
                  <a:srgbClr val="0070C0"/>
                </a:solidFill>
                <a:latin typeface="Microsoft New Tai Lue" panose="020B0502040204020203" pitchFamily="34" charset="0"/>
                <a:cs typeface="Microsoft New Tai Lue" panose="020B0502040204020203" pitchFamily="34" charset="0"/>
              </a:rPr>
              <a:t>3</a:t>
            </a:r>
            <a:endParaRPr lang="en-US" sz="3200" cap="none" dirty="0">
              <a:solidFill>
                <a:srgbClr val="0070C0"/>
              </a:solidFill>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181320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Employed Q2 </a:t>
            </a:r>
            <a:r>
              <a:rPr lang="en-US" dirty="0"/>
              <a:t>After Exit  </a:t>
            </a:r>
          </a:p>
        </p:txBody>
      </p:sp>
      <p:sp>
        <p:nvSpPr>
          <p:cNvPr id="3" name="Subtitle 2"/>
          <p:cNvSpPr>
            <a:spLocks noGrp="1"/>
          </p:cNvSpPr>
          <p:nvPr>
            <p:ph idx="1"/>
          </p:nvPr>
        </p:nvSpPr>
        <p:spPr/>
        <p:txBody>
          <a:bodyPr>
            <a:noAutofit/>
          </a:bodyPr>
          <a:lstStyle/>
          <a:p>
            <a:pPr marL="342900" indent="-342900">
              <a:buFont typeface="Arial" panose="020B0604020202020204" pitchFamily="34" charset="0"/>
              <a:buChar char="•"/>
            </a:pPr>
            <a:r>
              <a:rPr lang="en-US" sz="2400" cap="none" dirty="0">
                <a:latin typeface="Microsoft New Tai Lue" panose="020B0502040204020203" pitchFamily="34" charset="0"/>
                <a:cs typeface="Microsoft New Tai Lue" panose="020B0502040204020203" pitchFamily="34" charset="0"/>
              </a:rPr>
              <a:t>Denominator: All individuals that exited in the time period; sans global exclusions and do not have an employment status </a:t>
            </a:r>
            <a:r>
              <a:rPr lang="en-US" sz="2400" cap="none" dirty="0" smtClean="0">
                <a:latin typeface="Microsoft New Tai Lue" panose="020B0502040204020203" pitchFamily="34" charset="0"/>
                <a:cs typeface="Microsoft New Tai Lue" panose="020B0502040204020203" pitchFamily="34" charset="0"/>
              </a:rPr>
              <a:t>of not in workforce vs. never worked </a:t>
            </a:r>
            <a:endParaRPr lang="en-US" sz="2400" cap="none" dirty="0">
              <a:latin typeface="Microsoft New Tai Lue" panose="020B0502040204020203" pitchFamily="34" charset="0"/>
              <a:cs typeface="Microsoft New Tai Lue" panose="020B0502040204020203" pitchFamily="34" charset="0"/>
            </a:endParaRPr>
          </a:p>
          <a:p>
            <a:pPr marL="342900" indent="-342900">
              <a:buFont typeface="Arial" panose="020B0604020202020204" pitchFamily="34" charset="0"/>
              <a:buChar char="•"/>
            </a:pPr>
            <a:r>
              <a:rPr lang="en-US" sz="2400" cap="none" dirty="0" smtClean="0">
                <a:latin typeface="Microsoft New Tai Lue" panose="020B0502040204020203" pitchFamily="34" charset="0"/>
                <a:cs typeface="Microsoft New Tai Lue" panose="020B0502040204020203" pitchFamily="34" charset="0"/>
              </a:rPr>
              <a:t>Numerator</a:t>
            </a:r>
            <a:r>
              <a:rPr lang="en-US" sz="2400" cap="none" dirty="0">
                <a:latin typeface="Microsoft New Tai Lue" panose="020B0502040204020203" pitchFamily="34" charset="0"/>
                <a:cs typeface="Microsoft New Tai Lue" panose="020B0502040204020203" pitchFamily="34" charset="0"/>
              </a:rPr>
              <a:t>: All those in the denominator employed or show wages in the 2nd Quarter After Exit for WIOA TITLE I and III</a:t>
            </a:r>
          </a:p>
          <a:p>
            <a:pPr marL="804672" lvl="2" indent="-342900" algn="l">
              <a:buFont typeface="Arial" panose="020B0604020202020204" pitchFamily="34" charset="0"/>
              <a:buChar char="•"/>
            </a:pPr>
            <a:r>
              <a:rPr lang="en-US" sz="2200" cap="none" dirty="0" smtClean="0">
                <a:latin typeface="Microsoft New Tai Lue" panose="020B0502040204020203" pitchFamily="34" charset="0"/>
                <a:cs typeface="Microsoft New Tai Lue" panose="020B0502040204020203" pitchFamily="34" charset="0"/>
              </a:rPr>
              <a:t>WIOA </a:t>
            </a:r>
            <a:r>
              <a:rPr lang="en-US" sz="2200" cap="none" dirty="0">
                <a:latin typeface="Microsoft New Tai Lue" panose="020B0502040204020203" pitchFamily="34" charset="0"/>
                <a:cs typeface="Microsoft New Tai Lue" panose="020B0502040204020203" pitchFamily="34" charset="0"/>
              </a:rPr>
              <a:t>TITLE I (AD and DW)</a:t>
            </a:r>
          </a:p>
          <a:p>
            <a:pPr marL="1257300" lvl="2" indent="-342900" algn="l">
              <a:buFont typeface="Arial" panose="020B0604020202020204" pitchFamily="34" charset="0"/>
              <a:buChar char="•"/>
            </a:pPr>
            <a:r>
              <a:rPr lang="en-US" sz="2000" cap="none" dirty="0" smtClean="0">
                <a:latin typeface="Microsoft New Tai Lue" panose="020B0502040204020203" pitchFamily="34" charset="0"/>
                <a:cs typeface="Microsoft New Tai Lue" panose="020B0502040204020203" pitchFamily="34" charset="0"/>
              </a:rPr>
              <a:t>Registered </a:t>
            </a:r>
            <a:r>
              <a:rPr lang="en-US" sz="2000" cap="none" dirty="0">
                <a:latin typeface="Microsoft New Tai Lue" panose="020B0502040204020203" pitchFamily="34" charset="0"/>
                <a:cs typeface="Microsoft New Tai Lue" panose="020B0502040204020203" pitchFamily="34" charset="0"/>
              </a:rPr>
              <a:t>Apprenticeship</a:t>
            </a:r>
          </a:p>
          <a:p>
            <a:pPr marL="1257300" lvl="2" indent="-342900" algn="l">
              <a:buFont typeface="Arial" panose="020B0604020202020204" pitchFamily="34" charset="0"/>
              <a:buChar char="•"/>
            </a:pPr>
            <a:r>
              <a:rPr lang="en-US" sz="2000" cap="none" dirty="0" smtClean="0">
                <a:latin typeface="Microsoft New Tai Lue" panose="020B0502040204020203" pitchFamily="34" charset="0"/>
                <a:cs typeface="Microsoft New Tai Lue" panose="020B0502040204020203" pitchFamily="34" charset="0"/>
              </a:rPr>
              <a:t>Military</a:t>
            </a:r>
            <a:endParaRPr lang="en-US" sz="2000" cap="none" dirty="0">
              <a:latin typeface="Microsoft New Tai Lue" panose="020B0502040204020203" pitchFamily="34" charset="0"/>
              <a:cs typeface="Microsoft New Tai Lue" panose="020B0502040204020203" pitchFamily="34" charset="0"/>
            </a:endParaRPr>
          </a:p>
          <a:p>
            <a:pPr marL="800100" lvl="1" indent="-342900" algn="l">
              <a:buFont typeface="Arial" panose="020B0604020202020204" pitchFamily="34" charset="0"/>
              <a:buChar char="•"/>
            </a:pPr>
            <a:r>
              <a:rPr lang="en-US" sz="2200" cap="none" dirty="0" smtClean="0">
                <a:latin typeface="Microsoft New Tai Lue" panose="020B0502040204020203" pitchFamily="34" charset="0"/>
                <a:cs typeface="Microsoft New Tai Lue" panose="020B0502040204020203" pitchFamily="34" charset="0"/>
              </a:rPr>
              <a:t>WIOA </a:t>
            </a:r>
            <a:r>
              <a:rPr lang="en-US" sz="2200" cap="none" dirty="0">
                <a:latin typeface="Microsoft New Tai Lue" panose="020B0502040204020203" pitchFamily="34" charset="0"/>
                <a:cs typeface="Microsoft New Tai Lue" panose="020B0502040204020203" pitchFamily="34" charset="0"/>
              </a:rPr>
              <a:t>TITLE I (Youth Only) </a:t>
            </a:r>
          </a:p>
          <a:p>
            <a:pPr marL="1257300" lvl="2" indent="-342900" algn="l">
              <a:buFont typeface="Arial" panose="020B0604020202020204" pitchFamily="34" charset="0"/>
              <a:buChar char="•"/>
            </a:pPr>
            <a:r>
              <a:rPr lang="en-US" sz="2000" cap="none" dirty="0" smtClean="0">
                <a:latin typeface="Microsoft New Tai Lue" panose="020B0502040204020203" pitchFamily="34" charset="0"/>
                <a:cs typeface="Microsoft New Tai Lue" panose="020B0502040204020203" pitchFamily="34" charset="0"/>
              </a:rPr>
              <a:t>Enrolled </a:t>
            </a:r>
            <a:r>
              <a:rPr lang="en-US" sz="2000" cap="none" dirty="0">
                <a:latin typeface="Microsoft New Tai Lue" panose="020B0502040204020203" pitchFamily="34" charset="0"/>
                <a:cs typeface="Microsoft New Tai Lue" panose="020B0502040204020203" pitchFamily="34" charset="0"/>
              </a:rPr>
              <a:t>in Education During Q2 AE</a:t>
            </a:r>
          </a:p>
          <a:p>
            <a:pPr marL="1257300" lvl="2" indent="-342900" algn="l">
              <a:buFont typeface="Arial" panose="020B0604020202020204" pitchFamily="34" charset="0"/>
              <a:buChar char="•"/>
            </a:pPr>
            <a:r>
              <a:rPr lang="en-US" sz="2000" cap="none" dirty="0" smtClean="0">
                <a:latin typeface="Microsoft New Tai Lue" panose="020B0502040204020203" pitchFamily="34" charset="0"/>
                <a:cs typeface="Microsoft New Tai Lue" panose="020B0502040204020203" pitchFamily="34" charset="0"/>
              </a:rPr>
              <a:t>Enrolled </a:t>
            </a:r>
            <a:r>
              <a:rPr lang="en-US" sz="2000" cap="none" dirty="0">
                <a:latin typeface="Microsoft New Tai Lue" panose="020B0502040204020203" pitchFamily="34" charset="0"/>
                <a:cs typeface="Microsoft New Tai Lue" panose="020B0502040204020203" pitchFamily="34" charset="0"/>
              </a:rPr>
              <a:t>in Training During Q2 AE</a:t>
            </a:r>
          </a:p>
          <a:p>
            <a:pPr marL="1257300" lvl="2" indent="-342900" algn="l">
              <a:buFont typeface="Arial" panose="020B0604020202020204" pitchFamily="34" charset="0"/>
              <a:buChar char="•"/>
            </a:pPr>
            <a:r>
              <a:rPr lang="en-US" sz="2000" cap="none" dirty="0" smtClean="0">
                <a:latin typeface="Microsoft New Tai Lue" panose="020B0502040204020203" pitchFamily="34" charset="0"/>
                <a:cs typeface="Microsoft New Tai Lue" panose="020B0502040204020203" pitchFamily="34" charset="0"/>
              </a:rPr>
              <a:t>Registered </a:t>
            </a:r>
            <a:r>
              <a:rPr lang="en-US" sz="2000" cap="none" dirty="0">
                <a:latin typeface="Microsoft New Tai Lue" panose="020B0502040204020203" pitchFamily="34" charset="0"/>
                <a:cs typeface="Microsoft New Tai Lue" panose="020B0502040204020203" pitchFamily="34" charset="0"/>
              </a:rPr>
              <a:t>Apprenticeship</a:t>
            </a:r>
          </a:p>
          <a:p>
            <a:pPr marL="1257300" lvl="2" indent="-342900" algn="l">
              <a:buFont typeface="Arial" panose="020B0604020202020204" pitchFamily="34" charset="0"/>
              <a:buChar char="•"/>
            </a:pPr>
            <a:r>
              <a:rPr lang="en-US" sz="2000" cap="none" dirty="0" smtClean="0">
                <a:latin typeface="Microsoft New Tai Lue" panose="020B0502040204020203" pitchFamily="34" charset="0"/>
                <a:cs typeface="Microsoft New Tai Lue" panose="020B0502040204020203" pitchFamily="34" charset="0"/>
              </a:rPr>
              <a:t>Military</a:t>
            </a:r>
            <a:endParaRPr lang="en-US" sz="2000" cap="none"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1142814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Employed Q2 </a:t>
            </a:r>
            <a:r>
              <a:rPr lang="en-US" dirty="0"/>
              <a:t>After </a:t>
            </a:r>
            <a:r>
              <a:rPr lang="en-US" dirty="0" smtClean="0"/>
              <a:t>Exit-TITLE III (WP)  </a:t>
            </a:r>
            <a:endParaRPr lang="en-US" dirty="0"/>
          </a:p>
        </p:txBody>
      </p:sp>
      <p:sp>
        <p:nvSpPr>
          <p:cNvPr id="3" name="Subtitle 2"/>
          <p:cNvSpPr>
            <a:spLocks noGrp="1"/>
          </p:cNvSpPr>
          <p:nvPr>
            <p:ph idx="1"/>
          </p:nvPr>
        </p:nvSpPr>
        <p:spPr/>
        <p:txBody>
          <a:bodyPr>
            <a:noAutofit/>
          </a:bodyPr>
          <a:lstStyle/>
          <a:p>
            <a:pPr marL="342900" indent="-342900">
              <a:buFont typeface="Arial" panose="020B0604020202020204" pitchFamily="34" charset="0"/>
              <a:buChar char="•"/>
            </a:pPr>
            <a:r>
              <a:rPr lang="en-US" sz="2400" cap="none" dirty="0" smtClean="0">
                <a:latin typeface="Microsoft New Tai Lue" panose="020B0502040204020203" pitchFamily="34" charset="0"/>
                <a:cs typeface="Microsoft New Tai Lue" panose="020B0502040204020203" pitchFamily="34" charset="0"/>
              </a:rPr>
              <a:t>Gains</a:t>
            </a:r>
          </a:p>
          <a:p>
            <a:pPr marL="876286" lvl="1" indent="-342900">
              <a:buFont typeface="Arial" panose="020B0604020202020204" pitchFamily="34" charset="0"/>
              <a:buChar char="•"/>
            </a:pPr>
            <a:r>
              <a:rPr lang="en-US" sz="2000" dirty="0" smtClean="0">
                <a:latin typeface="Microsoft New Tai Lue" panose="020B0502040204020203" pitchFamily="34" charset="0"/>
                <a:cs typeface="Microsoft New Tai Lue" panose="020B0502040204020203" pitchFamily="34" charset="0"/>
              </a:rPr>
              <a:t>Jobseekers are counted if they are employed</a:t>
            </a:r>
          </a:p>
          <a:p>
            <a:pPr marL="876286" lvl="1" indent="-342900">
              <a:buFont typeface="Arial" panose="020B0604020202020204" pitchFamily="34" charset="0"/>
              <a:buChar char="•"/>
            </a:pPr>
            <a:r>
              <a:rPr lang="en-US" sz="2000" dirty="0" smtClean="0">
                <a:latin typeface="Microsoft New Tai Lue" panose="020B0502040204020203" pitchFamily="34" charset="0"/>
                <a:cs typeface="Microsoft New Tai Lue" panose="020B0502040204020203" pitchFamily="34" charset="0"/>
              </a:rPr>
              <a:t>Only those touched with meaningful service go into your denominator</a:t>
            </a:r>
          </a:p>
          <a:p>
            <a:pPr marL="876286" lvl="1" indent="-342900">
              <a:buFont typeface="Arial" panose="020B0604020202020204" pitchFamily="34" charset="0"/>
              <a:buChar char="•"/>
            </a:pPr>
            <a:r>
              <a:rPr lang="en-US" sz="2000" cap="none" dirty="0" smtClean="0">
                <a:latin typeface="Microsoft New Tai Lue" panose="020B0502040204020203" pitchFamily="34" charset="0"/>
                <a:cs typeface="Microsoft New Tai Lue" panose="020B0502040204020203" pitchFamily="34" charset="0"/>
              </a:rPr>
              <a:t>The individual helping themselves no longer counts</a:t>
            </a:r>
          </a:p>
          <a:p>
            <a:pPr marL="876286" lvl="1" indent="-342900">
              <a:buFont typeface="Arial" panose="020B0604020202020204" pitchFamily="34" charset="0"/>
              <a:buChar char="•"/>
            </a:pPr>
            <a:r>
              <a:rPr lang="en-US" sz="2000" dirty="0" smtClean="0">
                <a:latin typeface="Microsoft New Tai Lue" panose="020B0502040204020203" pitchFamily="34" charset="0"/>
                <a:cs typeface="Microsoft New Tai Lue" panose="020B0502040204020203" pitchFamily="34" charset="0"/>
              </a:rPr>
              <a:t>Those not given certain services are not counted against you</a:t>
            </a:r>
          </a:p>
          <a:p>
            <a:pPr marL="876286" lvl="1" indent="-342900">
              <a:buFont typeface="Arial" panose="020B0604020202020204" pitchFamily="34" charset="0"/>
              <a:buChar char="•"/>
            </a:pPr>
            <a:r>
              <a:rPr lang="en-US" sz="2000" dirty="0" smtClean="0">
                <a:latin typeface="Microsoft New Tai Lue" panose="020B0502040204020203" pitchFamily="34" charset="0"/>
                <a:cs typeface="Microsoft New Tai Lue" panose="020B0502040204020203" pitchFamily="34" charset="0"/>
              </a:rPr>
              <a:t>More time to find employment </a:t>
            </a:r>
          </a:p>
          <a:p>
            <a:pPr marL="876286" lvl="1" indent="-342900">
              <a:buFont typeface="Arial" panose="020B0604020202020204" pitchFamily="34" charset="0"/>
              <a:buChar char="•"/>
            </a:pPr>
            <a:r>
              <a:rPr lang="en-US" sz="2000" cap="none" dirty="0" smtClean="0">
                <a:latin typeface="Microsoft New Tai Lue" panose="020B0502040204020203" pitchFamily="34" charset="0"/>
                <a:cs typeface="Microsoft New Tai Lue" panose="020B0502040204020203" pitchFamily="34" charset="0"/>
              </a:rPr>
              <a:t>Median wage is calculated using Q2</a:t>
            </a:r>
          </a:p>
          <a:p>
            <a:pPr marL="342900" indent="-342900"/>
            <a:r>
              <a:rPr lang="en-US" sz="2000" dirty="0" smtClean="0">
                <a:latin typeface="Microsoft New Tai Lue" panose="020B0502040204020203" pitchFamily="34" charset="0"/>
                <a:cs typeface="Microsoft New Tai Lue" panose="020B0502040204020203" pitchFamily="34" charset="0"/>
              </a:rPr>
              <a:t>Losses</a:t>
            </a:r>
          </a:p>
          <a:p>
            <a:pPr marL="876286" lvl="1" indent="-342900"/>
            <a:r>
              <a:rPr lang="en-US" sz="2000" cap="none" dirty="0" smtClean="0">
                <a:latin typeface="Microsoft New Tai Lue" panose="020B0502040204020203" pitchFamily="34" charset="0"/>
                <a:cs typeface="Microsoft New Tai Lue" panose="020B0502040204020203" pitchFamily="34" charset="0"/>
              </a:rPr>
              <a:t>No longer able to keep an individual open with certain services</a:t>
            </a:r>
          </a:p>
          <a:p>
            <a:pPr marL="876286" lvl="1" indent="-342900"/>
            <a:r>
              <a:rPr lang="en-US" sz="2000" dirty="0" smtClean="0">
                <a:latin typeface="Microsoft New Tai Lue" panose="020B0502040204020203" pitchFamily="34" charset="0"/>
                <a:cs typeface="Microsoft New Tai Lue" panose="020B0502040204020203" pitchFamily="34" charset="0"/>
              </a:rPr>
              <a:t>You only get credit for who your staff serves</a:t>
            </a:r>
          </a:p>
          <a:p>
            <a:pPr marL="876286" lvl="1" indent="-342900"/>
            <a:r>
              <a:rPr lang="en-US" sz="2000" cap="none" dirty="0" smtClean="0">
                <a:latin typeface="Microsoft New Tai Lue" panose="020B0502040204020203" pitchFamily="34" charset="0"/>
                <a:cs typeface="Microsoft New Tai Lue" panose="020B0502040204020203" pitchFamily="34" charset="0"/>
              </a:rPr>
              <a:t>Performance negotiations may rise</a:t>
            </a:r>
          </a:p>
          <a:p>
            <a:pPr marL="876286" lvl="1" indent="-342900"/>
            <a:r>
              <a:rPr lang="en-US" sz="2000" dirty="0" smtClean="0">
                <a:latin typeface="Microsoft New Tai Lue" panose="020B0502040204020203" pitchFamily="34" charset="0"/>
                <a:cs typeface="Microsoft New Tai Lue" panose="020B0502040204020203" pitchFamily="34" charset="0"/>
              </a:rPr>
              <a:t>No credit for those who never receive certain services</a:t>
            </a:r>
            <a:endParaRPr lang="en-US" sz="2000" cap="none"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3076619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4"/>
          <p:cNvGraphicFramePr>
            <a:graphicFrameLocks/>
          </p:cNvGraphicFramePr>
          <p:nvPr>
            <p:extLst>
              <p:ext uri="{D42A27DB-BD31-4B8C-83A1-F6EECF244321}">
                <p14:modId xmlns:p14="http://schemas.microsoft.com/office/powerpoint/2010/main" val="1168629674"/>
              </p:ext>
            </p:extLst>
          </p:nvPr>
        </p:nvGraphicFramePr>
        <p:xfrm>
          <a:off x="990598" y="1617133"/>
          <a:ext cx="9398002" cy="5046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a:spLocks noGrp="1"/>
          </p:cNvSpPr>
          <p:nvPr>
            <p:ph type="title"/>
          </p:nvPr>
        </p:nvSpPr>
        <p:spPr>
          <a:xfrm>
            <a:off x="5588000" y="516467"/>
            <a:ext cx="6383867" cy="914400"/>
          </a:xfrm>
        </p:spPr>
        <p:txBody>
          <a:bodyPr>
            <a:normAutofit/>
          </a:bodyPr>
          <a:lstStyle/>
          <a:p>
            <a:pPr algn="r"/>
            <a:r>
              <a:rPr lang="en-US" sz="4300" dirty="0" smtClean="0">
                <a:solidFill>
                  <a:schemeClr val="bg1"/>
                </a:solidFill>
              </a:rPr>
              <a:t>Employed Q2 </a:t>
            </a:r>
            <a:r>
              <a:rPr lang="en-US" sz="4300" dirty="0">
                <a:solidFill>
                  <a:schemeClr val="bg1"/>
                </a:solidFill>
              </a:rPr>
              <a:t>After Exit  </a:t>
            </a:r>
          </a:p>
        </p:txBody>
      </p:sp>
      <p:sp>
        <p:nvSpPr>
          <p:cNvPr id="2" name="TextBox 1"/>
          <p:cNvSpPr txBox="1"/>
          <p:nvPr/>
        </p:nvSpPr>
        <p:spPr>
          <a:xfrm>
            <a:off x="2726265" y="2682332"/>
            <a:ext cx="2192867" cy="523220"/>
          </a:xfrm>
          <a:prstGeom prst="rect">
            <a:avLst/>
          </a:prstGeom>
          <a:noFill/>
        </p:spPr>
        <p:txBody>
          <a:bodyPr wrap="square" rtlCol="0">
            <a:spAutoFit/>
          </a:bodyPr>
          <a:lstStyle/>
          <a:p>
            <a:pPr algn="ctr"/>
            <a:r>
              <a:rPr lang="en-US" sz="2800" dirty="0" smtClean="0">
                <a:solidFill>
                  <a:schemeClr val="bg1"/>
                </a:solidFill>
              </a:rPr>
              <a:t>NUMERATOR</a:t>
            </a:r>
            <a:endParaRPr lang="en-US" sz="2800" dirty="0">
              <a:solidFill>
                <a:schemeClr val="bg1"/>
              </a:solidFill>
            </a:endParaRPr>
          </a:p>
        </p:txBody>
      </p:sp>
      <p:sp>
        <p:nvSpPr>
          <p:cNvPr id="3" name="TextBox 2"/>
          <p:cNvSpPr txBox="1"/>
          <p:nvPr/>
        </p:nvSpPr>
        <p:spPr>
          <a:xfrm>
            <a:off x="6468535" y="5096934"/>
            <a:ext cx="2895600" cy="584775"/>
          </a:xfrm>
          <a:prstGeom prst="rect">
            <a:avLst/>
          </a:prstGeom>
          <a:noFill/>
        </p:spPr>
        <p:txBody>
          <a:bodyPr wrap="square" rtlCol="0">
            <a:spAutoFit/>
          </a:bodyPr>
          <a:lstStyle/>
          <a:p>
            <a:r>
              <a:rPr lang="en-US" sz="3200" dirty="0" smtClean="0">
                <a:solidFill>
                  <a:schemeClr val="bg1"/>
                </a:solidFill>
              </a:rPr>
              <a:t>DENOMINATOR</a:t>
            </a:r>
            <a:endParaRPr lang="en-US" sz="3200" dirty="0">
              <a:solidFill>
                <a:schemeClr val="bg1"/>
              </a:solidFill>
            </a:endParaRPr>
          </a:p>
        </p:txBody>
      </p:sp>
    </p:spTree>
    <p:extLst>
      <p:ext uri="{BB962C8B-B14F-4D97-AF65-F5344CB8AC3E}">
        <p14:creationId xmlns:p14="http://schemas.microsoft.com/office/powerpoint/2010/main" val="2794140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sz="4300" dirty="0" smtClean="0">
                <a:solidFill>
                  <a:schemeClr val="bg1"/>
                </a:solidFill>
              </a:rPr>
              <a:t>Employed Q4 </a:t>
            </a:r>
            <a:r>
              <a:rPr lang="en-US" sz="4300" dirty="0">
                <a:solidFill>
                  <a:schemeClr val="bg1"/>
                </a:solidFill>
              </a:rPr>
              <a:t>After Exit  </a:t>
            </a:r>
          </a:p>
        </p:txBody>
      </p:sp>
      <p:sp>
        <p:nvSpPr>
          <p:cNvPr id="3" name="Subtitle 2"/>
          <p:cNvSpPr>
            <a:spLocks noGrp="1"/>
          </p:cNvSpPr>
          <p:nvPr>
            <p:ph idx="1"/>
          </p:nvPr>
        </p:nvSpPr>
        <p:spPr/>
        <p:txBody>
          <a:bodyPr anchor="ctr">
            <a:noAutofit/>
          </a:bodyPr>
          <a:lstStyle/>
          <a:p>
            <a:pPr marL="342900" indent="-342900">
              <a:buFont typeface="Arial" panose="020B0604020202020204" pitchFamily="34" charset="0"/>
              <a:buChar char="•"/>
            </a:pPr>
            <a:r>
              <a:rPr lang="en-US" sz="2400" cap="none" dirty="0">
                <a:latin typeface="Microsoft New Tai Lue" panose="020B0502040204020203" pitchFamily="34" charset="0"/>
                <a:cs typeface="Microsoft New Tai Lue" panose="020B0502040204020203" pitchFamily="34" charset="0"/>
              </a:rPr>
              <a:t>Denominator: All individuals that exited in the time period; sans global exclusions and do not have an employment status of never </a:t>
            </a:r>
            <a:r>
              <a:rPr lang="en-US" sz="2400" cap="none" dirty="0" smtClean="0">
                <a:latin typeface="Microsoft New Tai Lue" panose="020B0502040204020203" pitchFamily="34" charset="0"/>
                <a:cs typeface="Microsoft New Tai Lue" panose="020B0502040204020203" pitchFamily="34" charset="0"/>
              </a:rPr>
              <a:t>worked. </a:t>
            </a:r>
            <a:endParaRPr lang="en-US" sz="2400" cap="none" dirty="0">
              <a:latin typeface="Microsoft New Tai Lue" panose="020B0502040204020203" pitchFamily="34" charset="0"/>
              <a:cs typeface="Microsoft New Tai Lue" panose="020B0502040204020203" pitchFamily="34" charset="0"/>
            </a:endParaRPr>
          </a:p>
          <a:p>
            <a:pPr marL="342900" indent="-342900">
              <a:buFont typeface="Arial" panose="020B0604020202020204" pitchFamily="34" charset="0"/>
              <a:buChar char="•"/>
            </a:pPr>
            <a:endParaRPr lang="en-US" sz="2400" cap="none" dirty="0" smtClean="0">
              <a:latin typeface="Microsoft New Tai Lue" panose="020B0502040204020203" pitchFamily="34" charset="0"/>
              <a:cs typeface="Microsoft New Tai Lue" panose="020B0502040204020203" pitchFamily="34" charset="0"/>
            </a:endParaRPr>
          </a:p>
          <a:p>
            <a:pPr marL="342900" indent="-342900">
              <a:buFont typeface="Arial" panose="020B0604020202020204" pitchFamily="34" charset="0"/>
              <a:buChar char="•"/>
            </a:pPr>
            <a:r>
              <a:rPr lang="en-US" sz="2400" cap="none" dirty="0" smtClean="0">
                <a:latin typeface="Microsoft New Tai Lue" panose="020B0502040204020203" pitchFamily="34" charset="0"/>
                <a:cs typeface="Microsoft New Tai Lue" panose="020B0502040204020203" pitchFamily="34" charset="0"/>
              </a:rPr>
              <a:t>Numerator</a:t>
            </a:r>
            <a:r>
              <a:rPr lang="en-US" sz="2400" cap="none" dirty="0">
                <a:latin typeface="Microsoft New Tai Lue" panose="020B0502040204020203" pitchFamily="34" charset="0"/>
                <a:cs typeface="Microsoft New Tai Lue" panose="020B0502040204020203" pitchFamily="34" charset="0"/>
              </a:rPr>
              <a:t>: Same Numerator as Measure 1 - Employed </a:t>
            </a:r>
            <a:r>
              <a:rPr lang="en-US" sz="2400" cap="none" dirty="0" smtClean="0">
                <a:latin typeface="Microsoft New Tai Lue" panose="020B0502040204020203" pitchFamily="34" charset="0"/>
                <a:cs typeface="Microsoft New Tai Lue" panose="020B0502040204020203" pitchFamily="34" charset="0"/>
              </a:rPr>
              <a:t>Q4 </a:t>
            </a:r>
            <a:r>
              <a:rPr lang="en-US" sz="2400" cap="none" dirty="0">
                <a:latin typeface="Microsoft New Tai Lue" panose="020B0502040204020203" pitchFamily="34" charset="0"/>
                <a:cs typeface="Microsoft New Tai Lue" panose="020B0502040204020203" pitchFamily="34" charset="0"/>
              </a:rPr>
              <a:t>After </a:t>
            </a:r>
            <a:r>
              <a:rPr lang="en-US" sz="2400" cap="none" dirty="0" smtClean="0">
                <a:latin typeface="Microsoft New Tai Lue" panose="020B0502040204020203" pitchFamily="34" charset="0"/>
                <a:cs typeface="Microsoft New Tai Lue" panose="020B0502040204020203" pitchFamily="34" charset="0"/>
              </a:rPr>
              <a:t>Exit.</a:t>
            </a:r>
            <a:endParaRPr lang="en-US" sz="2400" cap="none"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2670342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588000" y="516467"/>
            <a:ext cx="6383867" cy="914400"/>
          </a:xfrm>
        </p:spPr>
        <p:txBody>
          <a:bodyPr>
            <a:normAutofit/>
          </a:bodyPr>
          <a:lstStyle/>
          <a:p>
            <a:pPr algn="r"/>
            <a:r>
              <a:rPr lang="en-US" sz="4300" dirty="0" smtClean="0">
                <a:solidFill>
                  <a:schemeClr val="bg1"/>
                </a:solidFill>
              </a:rPr>
              <a:t>Employed Q4 </a:t>
            </a:r>
            <a:r>
              <a:rPr lang="en-US" sz="4300" dirty="0">
                <a:solidFill>
                  <a:schemeClr val="bg1"/>
                </a:solidFill>
              </a:rPr>
              <a:t>After Exit  </a:t>
            </a:r>
          </a:p>
        </p:txBody>
      </p:sp>
      <p:graphicFrame>
        <p:nvGraphicFramePr>
          <p:cNvPr id="4" name="Content Placeholder 4"/>
          <p:cNvGraphicFramePr>
            <a:graphicFrameLocks/>
          </p:cNvGraphicFramePr>
          <p:nvPr>
            <p:extLst>
              <p:ext uri="{D42A27DB-BD31-4B8C-83A1-F6EECF244321}">
                <p14:modId xmlns:p14="http://schemas.microsoft.com/office/powerpoint/2010/main" val="3164318647"/>
              </p:ext>
            </p:extLst>
          </p:nvPr>
        </p:nvGraphicFramePr>
        <p:xfrm>
          <a:off x="1828798" y="1752600"/>
          <a:ext cx="8703735" cy="462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2683933" y="2607733"/>
            <a:ext cx="2751667" cy="584775"/>
          </a:xfrm>
          <a:prstGeom prst="rect">
            <a:avLst/>
          </a:prstGeom>
          <a:noFill/>
        </p:spPr>
        <p:txBody>
          <a:bodyPr wrap="square" rtlCol="0">
            <a:spAutoFit/>
          </a:bodyPr>
          <a:lstStyle/>
          <a:p>
            <a:r>
              <a:rPr lang="en-US" sz="3200" dirty="0" smtClean="0">
                <a:solidFill>
                  <a:schemeClr val="bg1"/>
                </a:solidFill>
              </a:rPr>
              <a:t>NUMERATOR</a:t>
            </a:r>
            <a:endParaRPr lang="en-US" sz="3200" dirty="0">
              <a:solidFill>
                <a:schemeClr val="bg1"/>
              </a:solidFill>
            </a:endParaRPr>
          </a:p>
        </p:txBody>
      </p:sp>
      <p:sp>
        <p:nvSpPr>
          <p:cNvPr id="3" name="TextBox 2"/>
          <p:cNvSpPr txBox="1"/>
          <p:nvPr/>
        </p:nvSpPr>
        <p:spPr>
          <a:xfrm>
            <a:off x="6731001" y="4898252"/>
            <a:ext cx="2904066" cy="584775"/>
          </a:xfrm>
          <a:prstGeom prst="rect">
            <a:avLst/>
          </a:prstGeom>
          <a:noFill/>
        </p:spPr>
        <p:txBody>
          <a:bodyPr wrap="square" rtlCol="0">
            <a:spAutoFit/>
          </a:bodyPr>
          <a:lstStyle/>
          <a:p>
            <a:pPr algn="ctr"/>
            <a:r>
              <a:rPr lang="en-US" sz="3200" dirty="0" smtClean="0">
                <a:solidFill>
                  <a:schemeClr val="bg1"/>
                </a:solidFill>
              </a:rPr>
              <a:t>DENOMINATOR</a:t>
            </a:r>
            <a:endParaRPr lang="en-US" sz="3200" dirty="0">
              <a:solidFill>
                <a:schemeClr val="bg1"/>
              </a:solidFill>
            </a:endParaRPr>
          </a:p>
        </p:txBody>
      </p:sp>
    </p:spTree>
    <p:extLst>
      <p:ext uri="{BB962C8B-B14F-4D97-AF65-F5344CB8AC3E}">
        <p14:creationId xmlns:p14="http://schemas.microsoft.com/office/powerpoint/2010/main" val="3299401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287" y="765181"/>
            <a:ext cx="10994760" cy="610821"/>
          </a:xfrm>
        </p:spPr>
        <p:txBody>
          <a:bodyPr>
            <a:normAutofit fontScale="90000"/>
          </a:bodyPr>
          <a:lstStyle/>
          <a:p>
            <a:r>
              <a:rPr lang="en-US" dirty="0"/>
              <a:t>Median Earnings Q2 After Exit</a:t>
            </a:r>
          </a:p>
        </p:txBody>
      </p:sp>
      <p:sp>
        <p:nvSpPr>
          <p:cNvPr id="3" name="Subtitle 2"/>
          <p:cNvSpPr>
            <a:spLocks noGrp="1"/>
          </p:cNvSpPr>
          <p:nvPr>
            <p:ph idx="1"/>
          </p:nvPr>
        </p:nvSpPr>
        <p:spPr/>
        <p:txBody>
          <a:bodyPr anchor="ctr">
            <a:noAutofit/>
          </a:bodyPr>
          <a:lstStyle/>
          <a:p>
            <a:pPr marL="342900" indent="-342900">
              <a:buFont typeface="Arial" panose="020B0604020202020204" pitchFamily="34" charset="0"/>
              <a:buChar char="•"/>
            </a:pPr>
            <a:r>
              <a:rPr lang="en-US" sz="2400" cap="none" dirty="0">
                <a:latin typeface="Microsoft New Tai Lue" panose="020B0502040204020203" pitchFamily="34" charset="0"/>
                <a:cs typeface="Microsoft New Tai Lue" panose="020B0502040204020203" pitchFamily="34" charset="0"/>
              </a:rPr>
              <a:t>Denominator: Individuals that met the numerator WAGE criteria of Measure 1 - Wage Q2 After </a:t>
            </a:r>
            <a:r>
              <a:rPr lang="en-US" sz="2400" cap="none" dirty="0" smtClean="0">
                <a:latin typeface="Microsoft New Tai Lue" panose="020B0502040204020203" pitchFamily="34" charset="0"/>
                <a:cs typeface="Microsoft New Tai Lue" panose="020B0502040204020203" pitchFamily="34" charset="0"/>
              </a:rPr>
              <a:t>Exit.</a:t>
            </a:r>
            <a:endParaRPr lang="en-US" sz="2400" cap="none" dirty="0">
              <a:latin typeface="Microsoft New Tai Lue" panose="020B0502040204020203" pitchFamily="34" charset="0"/>
              <a:cs typeface="Microsoft New Tai Lue" panose="020B0502040204020203" pitchFamily="34" charset="0"/>
            </a:endParaRPr>
          </a:p>
          <a:p>
            <a:pPr marL="342900" indent="-342900">
              <a:buFont typeface="Arial" panose="020B0604020202020204" pitchFamily="34" charset="0"/>
              <a:buChar char="•"/>
            </a:pPr>
            <a:endParaRPr lang="en-US" sz="2400" cap="none" dirty="0" smtClean="0">
              <a:latin typeface="Microsoft New Tai Lue" panose="020B0502040204020203" pitchFamily="34" charset="0"/>
              <a:cs typeface="Microsoft New Tai Lue" panose="020B0502040204020203" pitchFamily="34" charset="0"/>
            </a:endParaRPr>
          </a:p>
          <a:p>
            <a:pPr marL="342900" indent="-342900">
              <a:buFont typeface="Arial" panose="020B0604020202020204" pitchFamily="34" charset="0"/>
              <a:buChar char="•"/>
            </a:pPr>
            <a:r>
              <a:rPr lang="en-US" sz="2400" cap="none" dirty="0" smtClean="0">
                <a:latin typeface="Microsoft New Tai Lue" panose="020B0502040204020203" pitchFamily="34" charset="0"/>
                <a:cs typeface="Microsoft New Tai Lue" panose="020B0502040204020203" pitchFamily="34" charset="0"/>
              </a:rPr>
              <a:t>Numerator</a:t>
            </a:r>
            <a:r>
              <a:rPr lang="en-US" sz="2400" cap="none" dirty="0">
                <a:latin typeface="Microsoft New Tai Lue" panose="020B0502040204020203" pitchFamily="34" charset="0"/>
                <a:cs typeface="Microsoft New Tai Lue" panose="020B0502040204020203" pitchFamily="34" charset="0"/>
              </a:rPr>
              <a:t>: The median earnings of the </a:t>
            </a:r>
            <a:r>
              <a:rPr lang="en-US" sz="2400" cap="none" dirty="0" smtClean="0">
                <a:latin typeface="Microsoft New Tai Lue" panose="020B0502040204020203" pitchFamily="34" charset="0"/>
                <a:cs typeface="Microsoft New Tai Lue" panose="020B0502040204020203" pitchFamily="34" charset="0"/>
              </a:rPr>
              <a:t>individuals </a:t>
            </a:r>
            <a:r>
              <a:rPr lang="en-US" sz="2400" cap="none" dirty="0">
                <a:latin typeface="Microsoft New Tai Lue" panose="020B0502040204020203" pitchFamily="34" charset="0"/>
                <a:cs typeface="Microsoft New Tai Lue" panose="020B0502040204020203" pitchFamily="34" charset="0"/>
              </a:rPr>
              <a:t>in the </a:t>
            </a:r>
            <a:r>
              <a:rPr lang="en-US" sz="2400" cap="none" dirty="0" smtClean="0">
                <a:latin typeface="Microsoft New Tai Lue" panose="020B0502040204020203" pitchFamily="34" charset="0"/>
                <a:cs typeface="Microsoft New Tai Lue" panose="020B0502040204020203" pitchFamily="34" charset="0"/>
              </a:rPr>
              <a:t>denominator.</a:t>
            </a:r>
            <a:endParaRPr lang="en-US" sz="2400" cap="none"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3291765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160002-business-template-00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160002-business-template-0001</Template>
  <TotalTime>4938</TotalTime>
  <Words>1148</Words>
  <Application>Microsoft Office PowerPoint</Application>
  <PresentationFormat>Custom</PresentationFormat>
  <Paragraphs>180</Paragraphs>
  <Slides>24</Slides>
  <Notes>15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160002-business-template-0001</vt:lpstr>
      <vt:lpstr> WIOA</vt:lpstr>
      <vt:lpstr>WIOA Title Breakdown</vt:lpstr>
      <vt:lpstr>Primary Indicators of Performance</vt:lpstr>
      <vt:lpstr>Employed Q2 After Exit  </vt:lpstr>
      <vt:lpstr>Employed Q2 After Exit-TITLE III (WP)  </vt:lpstr>
      <vt:lpstr>Employed Q2 After Exit  </vt:lpstr>
      <vt:lpstr>Employed Q4 After Exit  </vt:lpstr>
      <vt:lpstr>Employed Q4 After Exit  </vt:lpstr>
      <vt:lpstr>Median Earnings Q2 After Exit</vt:lpstr>
      <vt:lpstr>Median Earnings Q2 After Exit</vt:lpstr>
      <vt:lpstr>Credential Rate </vt:lpstr>
      <vt:lpstr>Credential Rate</vt:lpstr>
      <vt:lpstr>Credential Rate</vt:lpstr>
      <vt:lpstr>Measurable Skills Gains</vt:lpstr>
      <vt:lpstr>Measurable Skills Gains</vt:lpstr>
      <vt:lpstr>Measurable Skills Gain</vt:lpstr>
      <vt:lpstr>Employer Metrics</vt:lpstr>
      <vt:lpstr>Retention with same employer</vt:lpstr>
      <vt:lpstr>Retention with same employer</vt:lpstr>
      <vt:lpstr>Employer penetration</vt:lpstr>
      <vt:lpstr>Employer penetration</vt:lpstr>
      <vt:lpstr>Repeat business customers</vt:lpstr>
      <vt:lpstr>Repeat business customers</vt:lpstr>
      <vt:lpstr>ElementOne Workforce Solutions   Analytics   Research    Consulting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wioa measures</dc:title>
  <dc:creator>Buckles, Telly</dc:creator>
  <cp:lastModifiedBy>Windows User</cp:lastModifiedBy>
  <cp:revision>66</cp:revision>
  <dcterms:created xsi:type="dcterms:W3CDTF">2017-06-15T15:25:40Z</dcterms:created>
  <dcterms:modified xsi:type="dcterms:W3CDTF">2018-03-20T20:20:55Z</dcterms:modified>
</cp:coreProperties>
</file>